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6182" r:id="rId4"/>
    <p:sldId id="6183" r:id="rId5"/>
    <p:sldId id="6184" r:id="rId6"/>
    <p:sldId id="1937" r:id="rId7"/>
    <p:sldId id="6179" r:id="rId8"/>
    <p:sldId id="6180" r:id="rId9"/>
    <p:sldId id="2710" r:id="rId10"/>
    <p:sldId id="618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FC2147-A5D7-4A01-A2F7-77E2DF0E4E0F}"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10179-5A7C-4026-B45D-72326E08059B}" type="slidenum">
              <a:rPr lang="en-US" smtClean="0"/>
              <a:t>‹#›</a:t>
            </a:fld>
            <a:endParaRPr lang="en-US"/>
          </a:p>
        </p:txBody>
      </p:sp>
    </p:spTree>
    <p:extLst>
      <p:ext uri="{BB962C8B-B14F-4D97-AF65-F5344CB8AC3E}">
        <p14:creationId xmlns:p14="http://schemas.microsoft.com/office/powerpoint/2010/main" val="3390997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[MIGRATION STRATEGY]</a:t>
            </a:r>
            <a:r>
              <a:rPr kumimoji="0" lang="en-US" sz="1200" b="1" i="0" u="none" strike="noStrike" kern="1200" cap="none" spc="0" normalizeH="0" baseline="0" noProof="0" dirty="0">
                <a:ln>
                  <a:noFill/>
                </a:ln>
                <a:solidFill>
                  <a:prstClr val="black"/>
                </a:solidFill>
                <a:effectLst/>
                <a:uLnTx/>
                <a:uFillTx/>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BBB59"/>
                </a:solidFill>
                <a:effectLst/>
                <a:uLnTx/>
                <a:uFillTx/>
                <a:latin typeface="+mn-lt"/>
                <a:ea typeface="+mn-ea"/>
                <a:cs typeface="+mn-cs"/>
              </a:rPr>
              <a:t>One critical aspect of developing your migration strategy is to collect application portfolio data and rationalize it into what we refer to as “The 7 R’s”: Retire, Retain, Relocate, Rehost, Repurchase, </a:t>
            </a:r>
            <a:r>
              <a:rPr kumimoji="0" lang="en-US" sz="1200" b="0" i="0" u="none" strike="noStrike" kern="1200" cap="none" spc="0" normalizeH="0" baseline="0" noProof="0" dirty="0" err="1">
                <a:ln>
                  <a:noFill/>
                </a:ln>
                <a:solidFill>
                  <a:srgbClr val="9BBB59"/>
                </a:solidFill>
                <a:effectLst/>
                <a:uLnTx/>
                <a:uFillTx/>
                <a:latin typeface="+mj-lt"/>
                <a:ea typeface="+mn-ea"/>
                <a:cs typeface="+mn-cs"/>
              </a:rPr>
              <a:t>Replatform</a:t>
            </a:r>
            <a:r>
              <a:rPr kumimoji="0" lang="en-US" sz="1200" b="0" i="0" u="none" strike="noStrike" kern="1200" cap="none" spc="0" normalizeH="0" baseline="0" noProof="0" dirty="0">
                <a:ln>
                  <a:noFill/>
                </a:ln>
                <a:solidFill>
                  <a:srgbClr val="9BBB59"/>
                </a:solidFill>
                <a:effectLst/>
                <a:uLnTx/>
                <a:uFillTx/>
                <a:latin typeface="+mj-lt"/>
                <a:ea typeface="+mn-ea"/>
                <a:cs typeface="+mn-cs"/>
              </a:rPr>
              <a:t> and Refactor</a:t>
            </a:r>
            <a:r>
              <a:rPr kumimoji="0" lang="en-US" sz="1200" b="0" i="0" u="none" strike="noStrike" kern="1200" cap="none" spc="0" normalizeH="0" baseline="0" noProof="0" dirty="0">
                <a:ln>
                  <a:noFill/>
                </a:ln>
                <a:solidFill>
                  <a:srgbClr val="9BBB59"/>
                </a:solidFill>
                <a:effectLst/>
                <a:uLnTx/>
                <a:uFillTx/>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BBB59"/>
                </a:solidFill>
                <a:effectLst/>
                <a:uLnTx/>
                <a:uFillTx/>
                <a:latin typeface="+mn-lt"/>
                <a:ea typeface="+mn-ea"/>
                <a:cs typeface="+mn-cs"/>
              </a:rPr>
              <a:t>This is a method for categorizing what is in your environment, their interdependencies, each application’s technical complexity and business criticality, and how you’ll go about migrating each application or set of applications. </a:t>
            </a:r>
            <a:endParaRPr kumimoji="0" lang="en-US" sz="1100" b="0" i="0" u="none" strike="noStrike" kern="1200" cap="none" spc="0" normalizeH="0" baseline="0" noProof="0" dirty="0">
              <a:ln>
                <a:noFill/>
              </a:ln>
              <a:solidFill>
                <a:srgbClr val="9BBB59"/>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Assessing your application portfolio and determining the application migration pattern for all of you applications is a critical step to the success of your migration planning and execution.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Early cloud adopter CIO’s from large enterprises have warned us that they desired to jump straight to a all-in “Refactoring” of all their applications to take full advantage of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This can result in a lengthy design process before moving your first workloads to the cloud as rewrite applications. Based on their advice and witnessing customers have success, we advise you to take advantage of significant lift and shift opportunities to get your cloud migration move quickly, gain cloud experience, and see cost-savings quickly.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This jumpstarts your refactoring effort. As well, you can always refactor after you lift and shift and have gained more cloud experience. We also want to call out an emerging new “R”, especially for customers that may need to maintain large hybrid environments – Relocate. You can quickly relocate applications based on VMware and container technologies quickly to AWS with minimal effort and complexity.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Finally, our customers tell us that having hundreds of examples like these are one of the reasons they find AWS the easiest platform the migrate to. We’re going to continue to harvest learnings from this experience so that we can accelerate customers through commonly encountered migration scenarios using prescriptive guidance and best practice.</a:t>
            </a:r>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6/13/2023 12:02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8030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954841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214313">
              <a:buFont typeface="Arial" panose="020B0604020202020204" pitchFamily="34" charset="0"/>
              <a:buChar char="•"/>
            </a:pPr>
            <a:r>
              <a:rPr lang="en-US" sz="1200" dirty="0"/>
              <a:t>Risk</a:t>
            </a:r>
          </a:p>
          <a:p>
            <a:pPr marL="957225" lvl="1" indent="-214313">
              <a:buFont typeface="Arial" panose="020B0604020202020204" pitchFamily="34" charset="0"/>
              <a:buChar char="•"/>
            </a:pPr>
            <a:r>
              <a:rPr lang="en-US" sz="1100" dirty="0"/>
              <a:t>What is the Business Impact if the application experiences downtime or functionality issues?</a:t>
            </a:r>
          </a:p>
          <a:p>
            <a:pPr marL="957225" lvl="1" indent="-214313">
              <a:buFont typeface="Arial" panose="020B0604020202020204" pitchFamily="34" charset="0"/>
              <a:buChar char="•"/>
            </a:pPr>
            <a:r>
              <a:rPr lang="en-US" sz="1100" dirty="0"/>
              <a:t>How many integrations and components does the application have?</a:t>
            </a:r>
          </a:p>
          <a:p>
            <a:pPr marL="214313" indent="-214313">
              <a:buFont typeface="Arial" panose="020B0604020202020204" pitchFamily="34" charset="0"/>
              <a:buChar char="•"/>
            </a:pPr>
            <a:r>
              <a:rPr lang="en-US" sz="1200" dirty="0"/>
              <a:t>Change Effort Required</a:t>
            </a:r>
          </a:p>
          <a:p>
            <a:pPr marL="957225" lvl="1" indent="-214313">
              <a:buFont typeface="Arial" panose="020B0604020202020204" pitchFamily="34" charset="0"/>
              <a:buChar char="•"/>
            </a:pPr>
            <a:r>
              <a:rPr lang="en-US" sz="1100" dirty="0"/>
              <a:t>Is the application running on outdated platforms?</a:t>
            </a:r>
          </a:p>
          <a:p>
            <a:pPr marL="957225" lvl="1" indent="-214313">
              <a:buFont typeface="Arial" panose="020B0604020202020204" pitchFamily="34" charset="0"/>
              <a:buChar char="•"/>
            </a:pPr>
            <a:r>
              <a:rPr lang="en-US" sz="1100" dirty="0"/>
              <a:t>How transformational will the application migration be?</a:t>
            </a:r>
          </a:p>
          <a:p>
            <a:pPr marL="214313" indent="-214313">
              <a:buFont typeface="Arial" panose="020B0604020202020204" pitchFamily="34" charset="0"/>
              <a:buChar char="•"/>
            </a:pPr>
            <a:r>
              <a:rPr lang="en-US" sz="1200" dirty="0"/>
              <a:t>Cost</a:t>
            </a:r>
          </a:p>
          <a:p>
            <a:pPr marL="957225" lvl="1" indent="-214313">
              <a:buFont typeface="Arial" panose="020B0604020202020204" pitchFamily="34" charset="0"/>
              <a:buChar char="•"/>
            </a:pPr>
            <a:r>
              <a:rPr lang="en-US" sz="1100" dirty="0"/>
              <a:t>What is the cost differential between current state and target?</a:t>
            </a:r>
          </a:p>
          <a:p>
            <a:pPr marL="957225" lvl="1" indent="-214313">
              <a:buFont typeface="Arial" panose="020B0604020202020204" pitchFamily="34" charset="0"/>
              <a:buChar char="•"/>
            </a:pPr>
            <a:r>
              <a:rPr lang="en-US" sz="1100" dirty="0"/>
              <a:t>Can the application environment leverage cloud technologies to reduce cost?</a:t>
            </a:r>
          </a:p>
          <a:p>
            <a:pPr marL="214313" indent="-214313">
              <a:buFont typeface="Arial" panose="020B0604020202020204" pitchFamily="34" charset="0"/>
              <a:buChar char="•"/>
            </a:pPr>
            <a:r>
              <a:rPr lang="en-US" sz="1200" dirty="0"/>
              <a:t>Agility	</a:t>
            </a:r>
          </a:p>
          <a:p>
            <a:pPr marL="957225" lvl="1" indent="-214313">
              <a:buFont typeface="Arial" panose="020B0604020202020204" pitchFamily="34" charset="0"/>
              <a:buChar char="•"/>
            </a:pPr>
            <a:r>
              <a:rPr lang="en-US" sz="1100" dirty="0"/>
              <a:t>Is this application under heavy development?</a:t>
            </a:r>
          </a:p>
          <a:p>
            <a:pPr marL="957225" lvl="1" indent="-214313">
              <a:buFont typeface="Arial" panose="020B0604020202020204" pitchFamily="34" charset="0"/>
              <a:buChar char="•"/>
            </a:pPr>
            <a:r>
              <a:rPr lang="en-US" sz="1100" dirty="0"/>
              <a:t>How fast do application changes need to be deployed?</a:t>
            </a:r>
          </a:p>
          <a:p>
            <a:pPr marL="214313" indent="-214313">
              <a:buFont typeface="Arial" panose="020B0604020202020204" pitchFamily="34" charset="0"/>
              <a:buChar char="•"/>
            </a:pPr>
            <a:r>
              <a:rPr lang="en-US" sz="1200" dirty="0"/>
              <a:t>Scale</a:t>
            </a:r>
          </a:p>
          <a:p>
            <a:pPr marL="957225" lvl="1" indent="-214313">
              <a:buFont typeface="Arial" panose="020B0604020202020204" pitchFamily="34" charset="0"/>
              <a:buChar char="•"/>
            </a:pPr>
            <a:r>
              <a:rPr lang="en-US" sz="1100" dirty="0"/>
              <a:t>Does this application have a highly variable workload?</a:t>
            </a:r>
          </a:p>
          <a:p>
            <a:pPr marL="957225" lvl="1" indent="-214313">
              <a:buFont typeface="Arial" panose="020B0604020202020204" pitchFamily="34" charset="0"/>
              <a:buChar char="•"/>
            </a:pPr>
            <a:r>
              <a:rPr lang="en-US" sz="1100" dirty="0"/>
              <a:t>How rapidly is this application consuming new infrastructure resources?</a:t>
            </a:r>
          </a:p>
          <a:p>
            <a:pPr marL="214313" indent="-214313">
              <a:buFont typeface="Arial" panose="020B0604020202020204" pitchFamily="34" charset="0"/>
              <a:buChar char="•"/>
            </a:pPr>
            <a:r>
              <a:rPr lang="en-US" sz="1200" dirty="0"/>
              <a:t>Accessibility</a:t>
            </a:r>
          </a:p>
          <a:p>
            <a:pPr marL="957225" lvl="1" indent="-214313">
              <a:buFont typeface="Arial" panose="020B0604020202020204" pitchFamily="34" charset="0"/>
              <a:buChar char="•"/>
            </a:pPr>
            <a:r>
              <a:rPr lang="en-US" sz="1100" dirty="0"/>
              <a:t>Who are the users and how do they reach the application?</a:t>
            </a:r>
          </a:p>
          <a:p>
            <a:pPr marL="957225" lvl="1" indent="-214313">
              <a:buFont typeface="Arial" panose="020B0604020202020204" pitchFamily="34" charset="0"/>
              <a:buChar char="•"/>
            </a:pPr>
            <a:r>
              <a:rPr lang="en-US" sz="1100" dirty="0"/>
              <a:t>Are there concerns around compliance and/or data security?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607956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704562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B83-5A32-4A41-BCF4-5E217C1296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8BB7E2-675C-443A-80B4-4ACBFB3C4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28CD3A-89FD-478B-93A1-0CD7BDBD6649}"/>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5" name="Footer Placeholder 4">
            <a:extLst>
              <a:ext uri="{FF2B5EF4-FFF2-40B4-BE49-F238E27FC236}">
                <a16:creationId xmlns:a16="http://schemas.microsoft.com/office/drawing/2014/main" id="{FBE14810-0CCF-4B49-9196-6AC86782E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98908-14FD-4EE0-8CD8-469F508096D5}"/>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2191932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CCA6-4D85-47EE-B728-4AD0B95612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BD2F7E-0FFF-423B-9854-5D1488821EC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86E13-507C-4965-AA04-6E56A29D2659}"/>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5" name="Footer Placeholder 4">
            <a:extLst>
              <a:ext uri="{FF2B5EF4-FFF2-40B4-BE49-F238E27FC236}">
                <a16:creationId xmlns:a16="http://schemas.microsoft.com/office/drawing/2014/main" id="{85F884C9-B274-45A2-B90C-471378B20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A9D98-E171-4986-BD3A-BBA27377004C}"/>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3556409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168E6D-353B-4875-9B4B-64A8355ED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0DFD75-274D-4534-A120-443438E310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E658DD-1E73-4505-BB2B-35612A2F4D1A}"/>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5" name="Footer Placeholder 4">
            <a:extLst>
              <a:ext uri="{FF2B5EF4-FFF2-40B4-BE49-F238E27FC236}">
                <a16:creationId xmlns:a16="http://schemas.microsoft.com/office/drawing/2014/main" id="{7C9C9067-7C9E-4EF9-95B0-DF9943BE6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C12CA-2076-4A01-BFD8-05A134007114}"/>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3674198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471628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275C-AA26-4094-A5A5-26FFBF4B0D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00C528-72E5-4F4F-AF20-7DFC6BBDBB1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318C3-EF48-4073-A533-9342E5DCED93}"/>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5" name="Footer Placeholder 4">
            <a:extLst>
              <a:ext uri="{FF2B5EF4-FFF2-40B4-BE49-F238E27FC236}">
                <a16:creationId xmlns:a16="http://schemas.microsoft.com/office/drawing/2014/main" id="{7B6C87B7-1176-4D9B-87BC-E82B3A903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BDE744-4E8E-46FC-A12E-B384502550A4}"/>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2072741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990E-41AA-47A9-AC2A-BF73D9C90C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DD015B-79D6-4678-8435-3833331248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5EDBEF-EC8B-4E82-B8A2-1B4E1AE77399}"/>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5" name="Footer Placeholder 4">
            <a:extLst>
              <a:ext uri="{FF2B5EF4-FFF2-40B4-BE49-F238E27FC236}">
                <a16:creationId xmlns:a16="http://schemas.microsoft.com/office/drawing/2014/main" id="{03227E2F-3F4F-4042-961D-F9ECA59AF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8CEB79-56B7-4B4F-B203-31867DB8AA96}"/>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1649874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9D6A2-391B-4BD5-A18D-DF85A0FE1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FC97C1-BE62-41F7-97E2-9CC1F349F2D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DC289D-9453-4BB4-8866-F894AD0CA8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79BE5A-0194-48CC-9955-51984A01AA95}"/>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6" name="Footer Placeholder 5">
            <a:extLst>
              <a:ext uri="{FF2B5EF4-FFF2-40B4-BE49-F238E27FC236}">
                <a16:creationId xmlns:a16="http://schemas.microsoft.com/office/drawing/2014/main" id="{00585178-FBCD-47C6-A018-84E8628A3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45711-31F6-4CB7-A3E6-3F47E45BC816}"/>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4196184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D234-FA75-400D-A4B4-D973C983DE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9CE073-9119-4744-92CF-78CD6483BE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BCE356A-1483-4B43-9650-B0AE47E01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694DB3-8FA7-434A-A14E-A42B7DFC4A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7E9A84-AC12-44F8-B46D-91227D9463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304488-31EE-4A92-BD98-C0008B60B941}"/>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8" name="Footer Placeholder 7">
            <a:extLst>
              <a:ext uri="{FF2B5EF4-FFF2-40B4-BE49-F238E27FC236}">
                <a16:creationId xmlns:a16="http://schemas.microsoft.com/office/drawing/2014/main" id="{D8AD3773-15D1-434C-ABBC-3245AB7392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2516B5-5DCD-4AE7-8DD1-D13A45EB5D2B}"/>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2747592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4811-8D54-419B-B951-E60168CB56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8C536A-9D7F-4300-A8D6-EAD2C4CF96B9}"/>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4" name="Footer Placeholder 3">
            <a:extLst>
              <a:ext uri="{FF2B5EF4-FFF2-40B4-BE49-F238E27FC236}">
                <a16:creationId xmlns:a16="http://schemas.microsoft.com/office/drawing/2014/main" id="{99C79767-E8CA-49FC-B977-C42040C696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0C2D95-F620-4A5D-9554-3C381F01547C}"/>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3903952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1E715-EC6B-4ED2-98FD-05C2D8C7105D}"/>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3" name="Footer Placeholder 2">
            <a:extLst>
              <a:ext uri="{FF2B5EF4-FFF2-40B4-BE49-F238E27FC236}">
                <a16:creationId xmlns:a16="http://schemas.microsoft.com/office/drawing/2014/main" id="{847C0532-584F-44AA-847C-C207FEF56E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4125F9-0CE2-44EB-B0EC-26B8932153DB}"/>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427905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A8C6F-EF19-40FC-9F12-32EA3C9FA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5D4934-4E48-43B2-BCE5-D681F8DF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F1D00F-58DF-4E73-BE71-E0FC0CE8C8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3DDD4C-6E85-4650-9603-CFA8A07DEB26}"/>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6" name="Footer Placeholder 5">
            <a:extLst>
              <a:ext uri="{FF2B5EF4-FFF2-40B4-BE49-F238E27FC236}">
                <a16:creationId xmlns:a16="http://schemas.microsoft.com/office/drawing/2014/main" id="{84B6C081-CF4B-4E51-9C69-32688C211C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7A38CB-8F2C-4F73-B9E1-50B2A1C6584F}"/>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1444791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5579-6640-4A69-B9DA-2E4FB1305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423CF2-4214-494A-B9C7-47099C04F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5C15A5-1E1A-4B6B-BFD1-97F8DDF0B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64A17F-E621-47FE-B085-67E3CC9883B8}"/>
              </a:ext>
            </a:extLst>
          </p:cNvPr>
          <p:cNvSpPr>
            <a:spLocks noGrp="1"/>
          </p:cNvSpPr>
          <p:nvPr>
            <p:ph type="dt" sz="half" idx="10"/>
          </p:nvPr>
        </p:nvSpPr>
        <p:spPr/>
        <p:txBody>
          <a:bodyPr/>
          <a:lstStyle/>
          <a:p>
            <a:fld id="{E8618FD3-3369-4BE9-9300-4349C2BFEC70}" type="datetimeFigureOut">
              <a:rPr lang="en-US" smtClean="0"/>
              <a:t>6/13/2023</a:t>
            </a:fld>
            <a:endParaRPr lang="en-US"/>
          </a:p>
        </p:txBody>
      </p:sp>
      <p:sp>
        <p:nvSpPr>
          <p:cNvPr id="6" name="Footer Placeholder 5">
            <a:extLst>
              <a:ext uri="{FF2B5EF4-FFF2-40B4-BE49-F238E27FC236}">
                <a16:creationId xmlns:a16="http://schemas.microsoft.com/office/drawing/2014/main" id="{9FECE862-8AC2-4488-BBC3-EEB8991A2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E0E2D-D39F-4765-ACD3-C0469F736612}"/>
              </a:ext>
            </a:extLst>
          </p:cNvPr>
          <p:cNvSpPr>
            <a:spLocks noGrp="1"/>
          </p:cNvSpPr>
          <p:nvPr>
            <p:ph type="sldNum" sz="quarter" idx="12"/>
          </p:nvPr>
        </p:nvSpPr>
        <p:spPr/>
        <p:txBody>
          <a:bodyPr/>
          <a:lstStyle/>
          <a:p>
            <a:fld id="{BD91A305-A91F-48A8-B323-ECE09B336F72}" type="slidenum">
              <a:rPr lang="en-US" smtClean="0"/>
              <a:t>‹#›</a:t>
            </a:fld>
            <a:endParaRPr lang="en-US"/>
          </a:p>
        </p:txBody>
      </p:sp>
    </p:spTree>
    <p:extLst>
      <p:ext uri="{BB962C8B-B14F-4D97-AF65-F5344CB8AC3E}">
        <p14:creationId xmlns:p14="http://schemas.microsoft.com/office/powerpoint/2010/main" val="1573023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CEE4A-2AD3-4119-9D09-3B59401AA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24B362-EFE1-4D61-92A3-051DFF372F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3D89C-F218-4476-9DD8-3671F9C63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618FD3-3369-4BE9-9300-4349C2BFEC70}" type="datetimeFigureOut">
              <a:rPr lang="en-US" smtClean="0"/>
              <a:t>6/13/2023</a:t>
            </a:fld>
            <a:endParaRPr lang="en-US"/>
          </a:p>
        </p:txBody>
      </p:sp>
      <p:sp>
        <p:nvSpPr>
          <p:cNvPr id="5" name="Footer Placeholder 4">
            <a:extLst>
              <a:ext uri="{FF2B5EF4-FFF2-40B4-BE49-F238E27FC236}">
                <a16:creationId xmlns:a16="http://schemas.microsoft.com/office/drawing/2014/main" id="{7EAD090E-8B64-47A8-9E82-428C1C8AFC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0AD1BA-0046-420E-BE66-63521BCADD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1A305-A91F-48A8-B323-ECE09B336F72}" type="slidenum">
              <a:rPr lang="en-US" smtClean="0"/>
              <a:t>‹#›</a:t>
            </a:fld>
            <a:endParaRPr lang="en-US"/>
          </a:p>
        </p:txBody>
      </p:sp>
    </p:spTree>
    <p:extLst>
      <p:ext uri="{BB962C8B-B14F-4D97-AF65-F5344CB8AC3E}">
        <p14:creationId xmlns:p14="http://schemas.microsoft.com/office/powerpoint/2010/main" val="3169684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tiff"/><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tiff"/></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5A260FA4-D170-4E33-ADFE-334BD4403F14}"/>
              </a:ext>
            </a:extLst>
          </p:cNvPr>
          <p:cNvSpPr txBox="1">
            <a:spLocks/>
          </p:cNvSpPr>
          <p:nvPr/>
        </p:nvSpPr>
        <p:spPr>
          <a:xfrm>
            <a:off x="1358019" y="1561021"/>
            <a:ext cx="9792333" cy="207529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800" dirty="0"/>
              <a:t>Portfolio Assessment Overview</a:t>
            </a:r>
          </a:p>
        </p:txBody>
      </p:sp>
    </p:spTree>
    <p:extLst>
      <p:ext uri="{BB962C8B-B14F-4D97-AF65-F5344CB8AC3E}">
        <p14:creationId xmlns:p14="http://schemas.microsoft.com/office/powerpoint/2010/main" val="690968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E8F210-7A4A-40E7-AD71-4D594D0E0BC3}"/>
              </a:ext>
            </a:extLst>
          </p:cNvPr>
          <p:cNvSpPr>
            <a:spLocks noGrp="1"/>
          </p:cNvSpPr>
          <p:nvPr>
            <p:ph type="title"/>
          </p:nvPr>
        </p:nvSpPr>
        <p:spPr>
          <a:xfrm>
            <a:off x="457200" y="153249"/>
            <a:ext cx="11258550" cy="726923"/>
          </a:xfrm>
        </p:spPr>
        <p:txBody>
          <a:bodyPr/>
          <a:lstStyle/>
          <a:p>
            <a:r>
              <a:rPr lang="en-US" dirty="0">
                <a:solidFill>
                  <a:schemeClr val="tx1"/>
                </a:solidFill>
              </a:rPr>
              <a:t>Typical Activity Cadence</a:t>
            </a:r>
          </a:p>
        </p:txBody>
      </p:sp>
      <p:pic>
        <p:nvPicPr>
          <p:cNvPr id="5" name="Picture 4">
            <a:extLst>
              <a:ext uri="{FF2B5EF4-FFF2-40B4-BE49-F238E27FC236}">
                <a16:creationId xmlns:a16="http://schemas.microsoft.com/office/drawing/2014/main" id="{04B954E6-8F73-4B32-98E1-974874FF5124}"/>
              </a:ext>
            </a:extLst>
          </p:cNvPr>
          <p:cNvPicPr>
            <a:picLocks noChangeAspect="1"/>
          </p:cNvPicPr>
          <p:nvPr/>
        </p:nvPicPr>
        <p:blipFill rotWithShape="1">
          <a:blip r:embed="rId2"/>
          <a:srcRect l="11024" r="14231"/>
          <a:stretch/>
        </p:blipFill>
        <p:spPr>
          <a:xfrm>
            <a:off x="11378427" y="5676"/>
            <a:ext cx="805220" cy="746760"/>
          </a:xfrm>
          <a:prstGeom prst="rect">
            <a:avLst/>
          </a:prstGeom>
        </p:spPr>
      </p:pic>
      <p:pic>
        <p:nvPicPr>
          <p:cNvPr id="6" name="Picture 5">
            <a:extLst>
              <a:ext uri="{FF2B5EF4-FFF2-40B4-BE49-F238E27FC236}">
                <a16:creationId xmlns:a16="http://schemas.microsoft.com/office/drawing/2014/main" id="{F8D62099-ABBA-4F09-9B94-76EC225ABC63}"/>
              </a:ext>
            </a:extLst>
          </p:cNvPr>
          <p:cNvPicPr>
            <a:picLocks noChangeAspect="1"/>
          </p:cNvPicPr>
          <p:nvPr/>
        </p:nvPicPr>
        <p:blipFill>
          <a:blip r:embed="rId3"/>
          <a:stretch>
            <a:fillRect/>
          </a:stretch>
        </p:blipFill>
        <p:spPr>
          <a:xfrm>
            <a:off x="-9525" y="1580652"/>
            <a:ext cx="12192000" cy="4001496"/>
          </a:xfrm>
          <a:prstGeom prst="rect">
            <a:avLst/>
          </a:prstGeom>
        </p:spPr>
      </p:pic>
    </p:spTree>
    <p:extLst>
      <p:ext uri="{BB962C8B-B14F-4D97-AF65-F5344CB8AC3E}">
        <p14:creationId xmlns:p14="http://schemas.microsoft.com/office/powerpoint/2010/main" val="806943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B5E710-6465-4C71-BFC2-11E7B1008B82}"/>
              </a:ext>
            </a:extLst>
          </p:cNvPr>
          <p:cNvSpPr>
            <a:spLocks noGrp="1"/>
          </p:cNvSpPr>
          <p:nvPr>
            <p:ph type="title"/>
          </p:nvPr>
        </p:nvSpPr>
        <p:spPr>
          <a:xfrm>
            <a:off x="548640" y="279339"/>
            <a:ext cx="10008590" cy="728182"/>
          </a:xfrm>
        </p:spPr>
        <p:txBody>
          <a:bodyPr anchor="ctr"/>
          <a:lstStyle/>
          <a:p>
            <a:r>
              <a:rPr lang="en-US" dirty="0"/>
              <a:t>Agenda</a:t>
            </a:r>
          </a:p>
        </p:txBody>
      </p:sp>
      <p:sp>
        <p:nvSpPr>
          <p:cNvPr id="5" name="Content Placeholder 2">
            <a:extLst>
              <a:ext uri="{FF2B5EF4-FFF2-40B4-BE49-F238E27FC236}">
                <a16:creationId xmlns:a16="http://schemas.microsoft.com/office/drawing/2014/main" id="{3FE8CFE6-2149-4CD1-9746-87DC530D33FB}"/>
              </a:ext>
            </a:extLst>
          </p:cNvPr>
          <p:cNvSpPr>
            <a:spLocks noGrp="1"/>
          </p:cNvSpPr>
          <p:nvPr>
            <p:ph sz="half" idx="1"/>
          </p:nvPr>
        </p:nvSpPr>
        <p:spPr>
          <a:xfrm>
            <a:off x="548640" y="1859797"/>
            <a:ext cx="10007701" cy="4350880"/>
          </a:xfrm>
        </p:spPr>
        <p:txBody>
          <a:bodyPr>
            <a:normAutofit lnSpcReduction="10000"/>
          </a:bodyPr>
          <a:lstStyle/>
          <a:p>
            <a:pPr marL="457200" indent="-457200">
              <a:buFont typeface="Arial" panose="020B0604020202020204" pitchFamily="34" charset="0"/>
              <a:buChar char="•"/>
            </a:pPr>
            <a:r>
              <a:rPr lang="en-US" dirty="0"/>
              <a:t>Customer Migration Journey</a:t>
            </a:r>
          </a:p>
          <a:p>
            <a:pPr marL="457200" indent="-457200">
              <a:buFont typeface="Arial" panose="020B0604020202020204" pitchFamily="34" charset="0"/>
              <a:buChar char="•"/>
            </a:pPr>
            <a:r>
              <a:rPr lang="en-US" dirty="0"/>
              <a:t>Portfolio Assessment Overview</a:t>
            </a:r>
          </a:p>
          <a:p>
            <a:pPr marL="457200" indent="-457200">
              <a:buFont typeface="Arial" panose="020B0604020202020204" pitchFamily="34" charset="0"/>
              <a:buChar char="•"/>
            </a:pPr>
            <a:r>
              <a:rPr lang="en-US" dirty="0"/>
              <a:t>Discovery Questions</a:t>
            </a:r>
          </a:p>
          <a:p>
            <a:pPr marL="457200" indent="-457200">
              <a:buFont typeface="Arial" panose="020B0604020202020204" pitchFamily="34" charset="0"/>
              <a:buChar char="•"/>
            </a:pPr>
            <a:r>
              <a:rPr lang="en-US" dirty="0"/>
              <a:t>The 7 R’s for Migration</a:t>
            </a:r>
          </a:p>
          <a:p>
            <a:pPr marL="457200" indent="-457200">
              <a:buFont typeface="Arial" panose="020B0604020202020204" pitchFamily="34" charset="0"/>
              <a:buChar char="•"/>
            </a:pPr>
            <a:r>
              <a:rPr lang="en-US" dirty="0"/>
              <a:t>Migration Strategy Disposition Tree</a:t>
            </a:r>
          </a:p>
          <a:p>
            <a:pPr marL="457200" indent="-457200">
              <a:buFont typeface="Arial" panose="020B0604020202020204" pitchFamily="34" charset="0"/>
              <a:buChar char="•"/>
            </a:pPr>
            <a:r>
              <a:rPr lang="en-US" dirty="0"/>
              <a:t>Application Prioritization</a:t>
            </a:r>
          </a:p>
          <a:p>
            <a:pPr marL="457200" indent="-457200">
              <a:buFont typeface="Arial" panose="020B0604020202020204" pitchFamily="34" charset="0"/>
              <a:buChar char="•"/>
            </a:pPr>
            <a:r>
              <a:rPr lang="en-US" dirty="0"/>
              <a:t>Migration Waves and Dependency Groups</a:t>
            </a:r>
          </a:p>
          <a:p>
            <a:pPr marL="457200" indent="-457200">
              <a:buFont typeface="Arial" panose="020B0604020202020204" pitchFamily="34" charset="0"/>
              <a:buChar char="•"/>
            </a:pPr>
            <a:r>
              <a:rPr lang="en-US" dirty="0"/>
              <a:t>Typical Roadmap and Delivery Kits</a:t>
            </a:r>
          </a:p>
          <a:p>
            <a:pPr marL="457200" indent="-457200">
              <a:buFont typeface="Arial" panose="020B0604020202020204" pitchFamily="34" charset="0"/>
              <a:buChar char="•"/>
            </a:pPr>
            <a:r>
              <a:rPr lang="en-US" dirty="0"/>
              <a:t>Q&amp;A</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7807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C7B711-6267-4B83-8F7A-1577D1C2B759}"/>
              </a:ext>
            </a:extLst>
          </p:cNvPr>
          <p:cNvSpPr>
            <a:spLocks noGrp="1"/>
          </p:cNvSpPr>
          <p:nvPr>
            <p:ph type="title"/>
          </p:nvPr>
        </p:nvSpPr>
        <p:spPr>
          <a:xfrm>
            <a:off x="457199" y="153248"/>
            <a:ext cx="11262360" cy="753435"/>
          </a:xfrm>
        </p:spPr>
        <p:txBody>
          <a:bodyPr/>
          <a:lstStyle/>
          <a:p>
            <a:r>
              <a:rPr lang="en-US" dirty="0">
                <a:latin typeface="+mj-lt"/>
              </a:rPr>
              <a:t>Customer journey</a:t>
            </a:r>
          </a:p>
        </p:txBody>
      </p:sp>
      <p:sp>
        <p:nvSpPr>
          <p:cNvPr id="5" name="Pentagon 4">
            <a:extLst>
              <a:ext uri="{FF2B5EF4-FFF2-40B4-BE49-F238E27FC236}">
                <a16:creationId xmlns:a16="http://schemas.microsoft.com/office/drawing/2014/main" id="{976D546E-E95F-403A-AB07-52B26C8AA9DB}"/>
              </a:ext>
            </a:extLst>
          </p:cNvPr>
          <p:cNvSpPr/>
          <p:nvPr/>
        </p:nvSpPr>
        <p:spPr>
          <a:xfrm>
            <a:off x="483219" y="1175119"/>
            <a:ext cx="2897580" cy="469075"/>
          </a:xfrm>
          <a:prstGeom prst="homePlate">
            <a:avLst/>
          </a:prstGeom>
          <a:solidFill>
            <a:srgbClr val="FD9900"/>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2167" b="1" dirty="0">
                <a:solidFill>
                  <a:schemeClr val="bg1"/>
                </a:solidFill>
                <a:latin typeface="+mj-lt"/>
                <a:ea typeface="Amazon Ember" charset="0"/>
                <a:cs typeface="Amazon Ember" charset="0"/>
              </a:rPr>
              <a:t>Assess</a:t>
            </a:r>
          </a:p>
        </p:txBody>
      </p:sp>
      <p:sp>
        <p:nvSpPr>
          <p:cNvPr id="6" name="Chevron 6">
            <a:extLst>
              <a:ext uri="{FF2B5EF4-FFF2-40B4-BE49-F238E27FC236}">
                <a16:creationId xmlns:a16="http://schemas.microsoft.com/office/drawing/2014/main" id="{489EFCA0-67F4-4F5D-B026-232CEB856976}"/>
              </a:ext>
            </a:extLst>
          </p:cNvPr>
          <p:cNvSpPr/>
          <p:nvPr/>
        </p:nvSpPr>
        <p:spPr>
          <a:xfrm>
            <a:off x="8150727" y="1175120"/>
            <a:ext cx="3597673" cy="469075"/>
          </a:xfrm>
          <a:prstGeom prst="chevron">
            <a:avLst/>
          </a:prstGeom>
          <a:solidFill>
            <a:srgbClr val="FEC500"/>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2167" b="1" dirty="0">
                <a:solidFill>
                  <a:schemeClr val="bg1"/>
                </a:solidFill>
                <a:latin typeface="+mj-lt"/>
                <a:ea typeface="Amazon Ember" charset="0"/>
                <a:cs typeface="Amazon Ember" charset="0"/>
              </a:rPr>
              <a:t>Migrate &amp; Modernize</a:t>
            </a:r>
          </a:p>
        </p:txBody>
      </p:sp>
      <p:grpSp>
        <p:nvGrpSpPr>
          <p:cNvPr id="7" name="Group 6">
            <a:extLst>
              <a:ext uri="{FF2B5EF4-FFF2-40B4-BE49-F238E27FC236}">
                <a16:creationId xmlns:a16="http://schemas.microsoft.com/office/drawing/2014/main" id="{FCFBE43E-724F-4FD1-A30C-796DE68B2E04}"/>
              </a:ext>
            </a:extLst>
          </p:cNvPr>
          <p:cNvGrpSpPr/>
          <p:nvPr/>
        </p:nvGrpSpPr>
        <p:grpSpPr>
          <a:xfrm rot="16200000">
            <a:off x="5608150" y="2637584"/>
            <a:ext cx="352717" cy="5127720"/>
            <a:chOff x="4469627" y="5613868"/>
            <a:chExt cx="423260" cy="1654721"/>
          </a:xfrm>
        </p:grpSpPr>
        <p:cxnSp>
          <p:nvCxnSpPr>
            <p:cNvPr id="8" name="Straight Arrow Connector 7">
              <a:extLst>
                <a:ext uri="{FF2B5EF4-FFF2-40B4-BE49-F238E27FC236}">
                  <a16:creationId xmlns:a16="http://schemas.microsoft.com/office/drawing/2014/main" id="{9198B90B-1CF3-4E56-8B9B-990084B35883}"/>
                </a:ext>
              </a:extLst>
            </p:cNvPr>
            <p:cNvCxnSpPr/>
            <p:nvPr/>
          </p:nvCxnSpPr>
          <p:spPr>
            <a:xfrm flipH="1">
              <a:off x="4469627" y="6424557"/>
              <a:ext cx="423260" cy="0"/>
            </a:xfrm>
            <a:prstGeom prst="straightConnector1">
              <a:avLst/>
            </a:prstGeom>
            <a:ln w="19050">
              <a:solidFill>
                <a:srgbClr val="A166FF"/>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ABD3FD8-1AD9-4110-BBA8-7C69FFE11485}"/>
                </a:ext>
              </a:extLst>
            </p:cNvPr>
            <p:cNvCxnSpPr/>
            <p:nvPr/>
          </p:nvCxnSpPr>
          <p:spPr>
            <a:xfrm>
              <a:off x="4892887" y="5613868"/>
              <a:ext cx="0" cy="1654721"/>
            </a:xfrm>
            <a:prstGeom prst="line">
              <a:avLst/>
            </a:prstGeom>
            <a:ln w="19050">
              <a:solidFill>
                <a:srgbClr val="A16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6B5877F-D67E-40AD-B83E-96B7F9075BE6}"/>
              </a:ext>
            </a:extLst>
          </p:cNvPr>
          <p:cNvSpPr txBox="1"/>
          <p:nvPr/>
        </p:nvSpPr>
        <p:spPr>
          <a:xfrm>
            <a:off x="4123572" y="5475984"/>
            <a:ext cx="3321871" cy="323230"/>
          </a:xfrm>
          <a:prstGeom prst="rect">
            <a:avLst/>
          </a:prstGeom>
          <a:noFill/>
        </p:spPr>
        <p:txBody>
          <a:bodyPr wrap="none" rtlCol="0">
            <a:spAutoFit/>
          </a:bodyPr>
          <a:lstStyle/>
          <a:p>
            <a:pPr algn="ctr" defTabSz="609562">
              <a:lnSpc>
                <a:spcPct val="90000"/>
              </a:lnSpc>
              <a:spcAft>
                <a:spcPts val="1500"/>
              </a:spcAft>
              <a:defRPr/>
            </a:pPr>
            <a:r>
              <a:rPr lang="en-US" sz="1667" dirty="0"/>
              <a:t>Build readiness through experiences</a:t>
            </a:r>
          </a:p>
        </p:txBody>
      </p:sp>
      <p:grpSp>
        <p:nvGrpSpPr>
          <p:cNvPr id="11" name="Group 10">
            <a:extLst>
              <a:ext uri="{FF2B5EF4-FFF2-40B4-BE49-F238E27FC236}">
                <a16:creationId xmlns:a16="http://schemas.microsoft.com/office/drawing/2014/main" id="{1EB9D027-EEFC-4DAB-9E05-6B93D5DD1DA3}"/>
              </a:ext>
            </a:extLst>
          </p:cNvPr>
          <p:cNvGrpSpPr/>
          <p:nvPr/>
        </p:nvGrpSpPr>
        <p:grpSpPr>
          <a:xfrm rot="16200000">
            <a:off x="9770602" y="3663568"/>
            <a:ext cx="352717" cy="3075755"/>
            <a:chOff x="4469627" y="5613868"/>
            <a:chExt cx="423260" cy="1654721"/>
          </a:xfrm>
        </p:grpSpPr>
        <p:cxnSp>
          <p:nvCxnSpPr>
            <p:cNvPr id="12" name="Straight Connector 11">
              <a:extLst>
                <a:ext uri="{FF2B5EF4-FFF2-40B4-BE49-F238E27FC236}">
                  <a16:creationId xmlns:a16="http://schemas.microsoft.com/office/drawing/2014/main" id="{379371D0-B003-44F2-ABAE-789219EF64B2}"/>
                </a:ext>
              </a:extLst>
            </p:cNvPr>
            <p:cNvCxnSpPr/>
            <p:nvPr/>
          </p:nvCxnSpPr>
          <p:spPr>
            <a:xfrm>
              <a:off x="4892887" y="5613868"/>
              <a:ext cx="0" cy="1654721"/>
            </a:xfrm>
            <a:prstGeom prst="line">
              <a:avLst/>
            </a:prstGeom>
            <a:ln w="19050">
              <a:solidFill>
                <a:srgbClr val="FEC5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1D2D6C-B0F6-4929-993A-56509E09931E}"/>
                </a:ext>
              </a:extLst>
            </p:cNvPr>
            <p:cNvCxnSpPr/>
            <p:nvPr/>
          </p:nvCxnSpPr>
          <p:spPr>
            <a:xfrm flipH="1">
              <a:off x="4469627" y="6441229"/>
              <a:ext cx="423260" cy="0"/>
            </a:xfrm>
            <a:prstGeom prst="straightConnector1">
              <a:avLst/>
            </a:prstGeom>
            <a:ln w="19050">
              <a:solidFill>
                <a:srgbClr val="FEC500"/>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9813060-058D-4E2E-820A-FF40B415E15F}"/>
              </a:ext>
            </a:extLst>
          </p:cNvPr>
          <p:cNvSpPr txBox="1"/>
          <p:nvPr/>
        </p:nvSpPr>
        <p:spPr>
          <a:xfrm>
            <a:off x="8377466" y="5475984"/>
            <a:ext cx="3144194" cy="323230"/>
          </a:xfrm>
          <a:prstGeom prst="rect">
            <a:avLst/>
          </a:prstGeom>
          <a:noFill/>
        </p:spPr>
        <p:txBody>
          <a:bodyPr wrap="none" rtlCol="0">
            <a:spAutoFit/>
          </a:bodyPr>
          <a:lstStyle/>
          <a:p>
            <a:pPr algn="ctr" defTabSz="609562">
              <a:lnSpc>
                <a:spcPct val="90000"/>
              </a:lnSpc>
              <a:spcAft>
                <a:spcPts val="1500"/>
              </a:spcAft>
              <a:defRPr/>
            </a:pPr>
            <a:r>
              <a:rPr lang="en-US" sz="1667" dirty="0"/>
              <a:t>Accelerate transformation at scale</a:t>
            </a:r>
          </a:p>
        </p:txBody>
      </p:sp>
      <p:sp>
        <p:nvSpPr>
          <p:cNvPr id="15" name="TextBox 14">
            <a:extLst>
              <a:ext uri="{FF2B5EF4-FFF2-40B4-BE49-F238E27FC236}">
                <a16:creationId xmlns:a16="http://schemas.microsoft.com/office/drawing/2014/main" id="{6A3334D6-A97A-4CBD-B863-870203E9C8F3}"/>
              </a:ext>
            </a:extLst>
          </p:cNvPr>
          <p:cNvSpPr txBox="1"/>
          <p:nvPr/>
        </p:nvSpPr>
        <p:spPr>
          <a:xfrm>
            <a:off x="537876" y="2528924"/>
            <a:ext cx="1333764"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Rapid discovery</a:t>
            </a:r>
          </a:p>
        </p:txBody>
      </p:sp>
      <p:sp>
        <p:nvSpPr>
          <p:cNvPr id="16" name="TextBox 15">
            <a:extLst>
              <a:ext uri="{FF2B5EF4-FFF2-40B4-BE49-F238E27FC236}">
                <a16:creationId xmlns:a16="http://schemas.microsoft.com/office/drawing/2014/main" id="{FB5629D1-DB04-433C-8655-298AEAD669ED}"/>
              </a:ext>
            </a:extLst>
          </p:cNvPr>
          <p:cNvSpPr txBox="1"/>
          <p:nvPr/>
        </p:nvSpPr>
        <p:spPr>
          <a:xfrm>
            <a:off x="1829721" y="2552285"/>
            <a:ext cx="1333764"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TCO report</a:t>
            </a:r>
          </a:p>
        </p:txBody>
      </p:sp>
      <p:grpSp>
        <p:nvGrpSpPr>
          <p:cNvPr id="17" name="Group 16">
            <a:extLst>
              <a:ext uri="{FF2B5EF4-FFF2-40B4-BE49-F238E27FC236}">
                <a16:creationId xmlns:a16="http://schemas.microsoft.com/office/drawing/2014/main" id="{33DD472B-D470-4EC7-B614-2428CDF287D9}"/>
              </a:ext>
            </a:extLst>
          </p:cNvPr>
          <p:cNvGrpSpPr/>
          <p:nvPr/>
        </p:nvGrpSpPr>
        <p:grpSpPr>
          <a:xfrm>
            <a:off x="937388" y="1933233"/>
            <a:ext cx="522465" cy="523245"/>
            <a:chOff x="902624" y="3935240"/>
            <a:chExt cx="626958" cy="627894"/>
          </a:xfrm>
        </p:grpSpPr>
        <p:grpSp>
          <p:nvGrpSpPr>
            <p:cNvPr id="18" name="Group 17">
              <a:extLst>
                <a:ext uri="{FF2B5EF4-FFF2-40B4-BE49-F238E27FC236}">
                  <a16:creationId xmlns:a16="http://schemas.microsoft.com/office/drawing/2014/main" id="{FF8E520C-238D-4A15-AE67-D20A7FF85BC9}"/>
                </a:ext>
              </a:extLst>
            </p:cNvPr>
            <p:cNvGrpSpPr/>
            <p:nvPr/>
          </p:nvGrpSpPr>
          <p:grpSpPr>
            <a:xfrm>
              <a:off x="1037650" y="4067643"/>
              <a:ext cx="415547" cy="415514"/>
              <a:chOff x="973057" y="3594891"/>
              <a:chExt cx="346289" cy="346262"/>
            </a:xfrm>
          </p:grpSpPr>
          <p:sp>
            <p:nvSpPr>
              <p:cNvPr id="20" name="Oval 19">
                <a:extLst>
                  <a:ext uri="{FF2B5EF4-FFF2-40B4-BE49-F238E27FC236}">
                    <a16:creationId xmlns:a16="http://schemas.microsoft.com/office/drawing/2014/main" id="{D5609707-F664-42B5-9E33-6CE598599E9F}"/>
                  </a:ext>
                </a:extLst>
              </p:cNvPr>
              <p:cNvSpPr/>
              <p:nvPr/>
            </p:nvSpPr>
            <p:spPr>
              <a:xfrm>
                <a:off x="1250745" y="3872552"/>
                <a:ext cx="68601" cy="686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5">
                  <a:defRPr/>
                </a:pPr>
                <a:endParaRPr lang="en-US" sz="2100" dirty="0">
                  <a:solidFill>
                    <a:srgbClr val="FFFFFF"/>
                  </a:solidFill>
                  <a:latin typeface="Calibri" panose="020F0502020204030204"/>
                </a:endParaRPr>
              </a:p>
            </p:txBody>
          </p:sp>
          <p:sp>
            <p:nvSpPr>
              <p:cNvPr id="21" name="Oval 20">
                <a:extLst>
                  <a:ext uri="{FF2B5EF4-FFF2-40B4-BE49-F238E27FC236}">
                    <a16:creationId xmlns:a16="http://schemas.microsoft.com/office/drawing/2014/main" id="{1EDE6481-B62D-4BEB-82C8-553F89159942}"/>
                  </a:ext>
                </a:extLst>
              </p:cNvPr>
              <p:cNvSpPr/>
              <p:nvPr/>
            </p:nvSpPr>
            <p:spPr>
              <a:xfrm>
                <a:off x="973057" y="3594891"/>
                <a:ext cx="282934" cy="28293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5">
                  <a:defRPr/>
                </a:pPr>
                <a:endParaRPr lang="en-US" sz="2100">
                  <a:solidFill>
                    <a:srgbClr val="FFFFFF"/>
                  </a:solidFill>
                  <a:latin typeface="Calibri" panose="020F0502020204030204"/>
                </a:endParaRPr>
              </a:p>
            </p:txBody>
          </p:sp>
        </p:grpSp>
        <p:pic>
          <p:nvPicPr>
            <p:cNvPr id="19" name="Picture 18">
              <a:extLst>
                <a:ext uri="{FF2B5EF4-FFF2-40B4-BE49-F238E27FC236}">
                  <a16:creationId xmlns:a16="http://schemas.microsoft.com/office/drawing/2014/main" id="{84D6111C-68DF-4F8F-A86A-3B117AF99CDA}"/>
                </a:ext>
              </a:extLst>
            </p:cNvPr>
            <p:cNvPicPr>
              <a:picLocks noChangeAspect="1"/>
            </p:cNvPicPr>
            <p:nvPr/>
          </p:nvPicPr>
          <p:blipFill>
            <a:blip r:embed="rId2">
              <a:lum bright="70000" contrast="-70000"/>
              <a:extLst>
                <a:ext uri="{28A0092B-C50C-407E-A947-70E740481C1C}">
                  <a14:useLocalDpi xmlns:a14="http://schemas.microsoft.com/office/drawing/2010/main"/>
                </a:ext>
              </a:extLst>
            </a:blip>
            <a:stretch>
              <a:fillRect/>
            </a:stretch>
          </p:blipFill>
          <p:spPr>
            <a:xfrm>
              <a:off x="902624" y="3935240"/>
              <a:ext cx="626958" cy="627894"/>
            </a:xfrm>
            <a:prstGeom prst="rect">
              <a:avLst/>
            </a:prstGeom>
          </p:spPr>
        </p:pic>
      </p:grpSp>
      <p:grpSp>
        <p:nvGrpSpPr>
          <p:cNvPr id="22" name="Group 21">
            <a:extLst>
              <a:ext uri="{FF2B5EF4-FFF2-40B4-BE49-F238E27FC236}">
                <a16:creationId xmlns:a16="http://schemas.microsoft.com/office/drawing/2014/main" id="{90989A0F-5ED5-400C-84A5-988F55D1CB0A}"/>
              </a:ext>
            </a:extLst>
          </p:cNvPr>
          <p:cNvGrpSpPr/>
          <p:nvPr/>
        </p:nvGrpSpPr>
        <p:grpSpPr>
          <a:xfrm>
            <a:off x="2299603" y="1949026"/>
            <a:ext cx="394000" cy="512762"/>
            <a:chOff x="2537282" y="3954193"/>
            <a:chExt cx="472800" cy="615314"/>
          </a:xfrm>
        </p:grpSpPr>
        <p:grpSp>
          <p:nvGrpSpPr>
            <p:cNvPr id="23" name="Group 22">
              <a:extLst>
                <a:ext uri="{FF2B5EF4-FFF2-40B4-BE49-F238E27FC236}">
                  <a16:creationId xmlns:a16="http://schemas.microsoft.com/office/drawing/2014/main" id="{236A554F-9F2E-4492-B1B4-C7E3D1036662}"/>
                </a:ext>
              </a:extLst>
            </p:cNvPr>
            <p:cNvGrpSpPr/>
            <p:nvPr/>
          </p:nvGrpSpPr>
          <p:grpSpPr>
            <a:xfrm>
              <a:off x="2621465" y="4130643"/>
              <a:ext cx="311459" cy="253766"/>
              <a:chOff x="2459532" y="3646856"/>
              <a:chExt cx="259548" cy="211471"/>
            </a:xfrm>
          </p:grpSpPr>
          <p:cxnSp>
            <p:nvCxnSpPr>
              <p:cNvPr id="25" name="Straight Connector 24">
                <a:extLst>
                  <a:ext uri="{FF2B5EF4-FFF2-40B4-BE49-F238E27FC236}">
                    <a16:creationId xmlns:a16="http://schemas.microsoft.com/office/drawing/2014/main" id="{C646BBE4-1323-432D-932B-0B7E88EED9B5}"/>
                  </a:ext>
                </a:extLst>
              </p:cNvPr>
              <p:cNvCxnSpPr/>
              <p:nvPr/>
            </p:nvCxnSpPr>
            <p:spPr>
              <a:xfrm>
                <a:off x="2459532" y="3755594"/>
                <a:ext cx="0" cy="102729"/>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A33D18-7777-4A6D-BF68-038F711ED740}"/>
                  </a:ext>
                </a:extLst>
              </p:cNvPr>
              <p:cNvCxnSpPr/>
              <p:nvPr/>
            </p:nvCxnSpPr>
            <p:spPr>
              <a:xfrm>
                <a:off x="2545252" y="3721437"/>
                <a:ext cx="0" cy="1368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4BC381-1F6D-48ED-ABDC-13F17A8D2D6C}"/>
                  </a:ext>
                </a:extLst>
              </p:cNvPr>
              <p:cNvCxnSpPr/>
              <p:nvPr/>
            </p:nvCxnSpPr>
            <p:spPr>
              <a:xfrm>
                <a:off x="2633355" y="3679805"/>
                <a:ext cx="0" cy="1785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63119B-D2FA-492E-94D1-51FD75FB7657}"/>
                  </a:ext>
                </a:extLst>
              </p:cNvPr>
              <p:cNvCxnSpPr/>
              <p:nvPr/>
            </p:nvCxnSpPr>
            <p:spPr>
              <a:xfrm>
                <a:off x="2719080" y="3646856"/>
                <a:ext cx="0" cy="21147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F8FFAB45-5032-4579-856F-F2D92A5B6664}"/>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2537282" y="3954193"/>
              <a:ext cx="472800" cy="615314"/>
            </a:xfrm>
            <a:prstGeom prst="rect">
              <a:avLst/>
            </a:prstGeom>
          </p:spPr>
        </p:pic>
      </p:grpSp>
      <p:sp>
        <p:nvSpPr>
          <p:cNvPr id="29" name="TextBox 28">
            <a:extLst>
              <a:ext uri="{FF2B5EF4-FFF2-40B4-BE49-F238E27FC236}">
                <a16:creationId xmlns:a16="http://schemas.microsoft.com/office/drawing/2014/main" id="{EC865CD6-334D-4DB2-B1B3-2F3AD29F20B0}"/>
              </a:ext>
            </a:extLst>
          </p:cNvPr>
          <p:cNvSpPr txBox="1"/>
          <p:nvPr/>
        </p:nvSpPr>
        <p:spPr>
          <a:xfrm>
            <a:off x="531741" y="4546937"/>
            <a:ext cx="1333764" cy="425629"/>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Briefings &amp; workshops</a:t>
            </a:r>
          </a:p>
        </p:txBody>
      </p:sp>
      <p:sp>
        <p:nvSpPr>
          <p:cNvPr id="30" name="TextBox 29">
            <a:extLst>
              <a:ext uri="{FF2B5EF4-FFF2-40B4-BE49-F238E27FC236}">
                <a16:creationId xmlns:a16="http://schemas.microsoft.com/office/drawing/2014/main" id="{5112ABB8-5256-4879-8DB6-FEA077785BD5}"/>
              </a:ext>
            </a:extLst>
          </p:cNvPr>
          <p:cNvSpPr txBox="1"/>
          <p:nvPr/>
        </p:nvSpPr>
        <p:spPr>
          <a:xfrm>
            <a:off x="1164553" y="3593412"/>
            <a:ext cx="1534913" cy="425629"/>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Migration Readiness Assessment</a:t>
            </a:r>
          </a:p>
        </p:txBody>
      </p:sp>
      <p:grpSp>
        <p:nvGrpSpPr>
          <p:cNvPr id="31" name="Graphic 412">
            <a:extLst>
              <a:ext uri="{FF2B5EF4-FFF2-40B4-BE49-F238E27FC236}">
                <a16:creationId xmlns:a16="http://schemas.microsoft.com/office/drawing/2014/main" id="{5F2AD534-356A-43AE-B86B-9EE493064C4B}"/>
              </a:ext>
            </a:extLst>
          </p:cNvPr>
          <p:cNvGrpSpPr/>
          <p:nvPr/>
        </p:nvGrpSpPr>
        <p:grpSpPr>
          <a:xfrm>
            <a:off x="947229" y="3981359"/>
            <a:ext cx="536408" cy="536408"/>
            <a:chOff x="4244008" y="5593287"/>
            <a:chExt cx="643689" cy="643689"/>
          </a:xfrm>
        </p:grpSpPr>
        <p:sp>
          <p:nvSpPr>
            <p:cNvPr id="32" name="Freeform: Shape 31">
              <a:extLst>
                <a:ext uri="{FF2B5EF4-FFF2-40B4-BE49-F238E27FC236}">
                  <a16:creationId xmlns:a16="http://schemas.microsoft.com/office/drawing/2014/main" id="{A4E08481-34A9-4BD4-B598-8F6795B234A0}"/>
                </a:ext>
              </a:extLst>
            </p:cNvPr>
            <p:cNvSpPr/>
            <p:nvPr/>
          </p:nvSpPr>
          <p:spPr>
            <a:xfrm>
              <a:off x="4380792" y="5645104"/>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116" y="136462"/>
                    <a:pt x="4828" y="106852"/>
                    <a:pt x="4828" y="70484"/>
                  </a:cubicBezTo>
                </a:path>
              </a:pathLst>
            </a:custGeom>
            <a:ln>
              <a:solidFill>
                <a:schemeClr val="tx1"/>
              </a:solidFill>
            </a:ln>
          </p:spPr>
          <p:txBody>
            <a:bodyPr rtlCol="0" anchor="ctr"/>
            <a:lstStyle/>
            <a:p>
              <a:pPr defTabSz="609562">
                <a:defRPr/>
              </a:pPr>
              <a:endParaRPr lang="en-US" sz="1500">
                <a:solidFill>
                  <a:srgbClr val="FFFFFF"/>
                </a:solidFill>
              </a:endParaRPr>
            </a:p>
          </p:txBody>
        </p:sp>
        <p:sp>
          <p:nvSpPr>
            <p:cNvPr id="33" name="Freeform: Shape 32">
              <a:extLst>
                <a:ext uri="{FF2B5EF4-FFF2-40B4-BE49-F238E27FC236}">
                  <a16:creationId xmlns:a16="http://schemas.microsoft.com/office/drawing/2014/main" id="{09AB04D0-BA00-4411-9949-634A5FD7BC6D}"/>
                </a:ext>
              </a:extLst>
            </p:cNvPr>
            <p:cNvSpPr/>
            <p:nvPr/>
          </p:nvSpPr>
          <p:spPr>
            <a:xfrm>
              <a:off x="4330906" y="5780279"/>
              <a:ext cx="199544" cy="128738"/>
            </a:xfrm>
            <a:custGeom>
              <a:avLst/>
              <a:gdLst>
                <a:gd name="connsiteX0" fmla="*/ 195360 w 199543"/>
                <a:gd name="connsiteY0" fmla="*/ 33472 h 128737"/>
                <a:gd name="connsiteX1" fmla="*/ 179589 w 199543"/>
                <a:gd name="connsiteY1" fmla="*/ 21885 h 128737"/>
                <a:gd name="connsiteX2" fmla="*/ 120370 w 199543"/>
                <a:gd name="connsiteY2" fmla="*/ 4828 h 128737"/>
                <a:gd name="connsiteX3" fmla="*/ 4828 w 199543"/>
                <a:gd name="connsiteY3" fmla="*/ 124876 h 128737"/>
                <a:gd name="connsiteX4" fmla="*/ 68553 w 199543"/>
                <a:gd name="connsiteY4" fmla="*/ 124876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43" h="128737">
                  <a:moveTo>
                    <a:pt x="195360" y="33472"/>
                  </a:moveTo>
                  <a:cubicBezTo>
                    <a:pt x="190532" y="29288"/>
                    <a:pt x="185382" y="25104"/>
                    <a:pt x="179589" y="21885"/>
                  </a:cubicBezTo>
                  <a:cubicBezTo>
                    <a:pt x="162210" y="11265"/>
                    <a:pt x="141933" y="4828"/>
                    <a:pt x="120370" y="4828"/>
                  </a:cubicBezTo>
                  <a:cubicBezTo>
                    <a:pt x="56645" y="4828"/>
                    <a:pt x="4828" y="58576"/>
                    <a:pt x="4828" y="124876"/>
                  </a:cubicBezTo>
                  <a:lnTo>
                    <a:pt x="68553" y="124876"/>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34" name="Freeform: Shape 33">
              <a:extLst>
                <a:ext uri="{FF2B5EF4-FFF2-40B4-BE49-F238E27FC236}">
                  <a16:creationId xmlns:a16="http://schemas.microsoft.com/office/drawing/2014/main" id="{1979C168-24EE-413F-9B0F-66341B133163}"/>
                </a:ext>
              </a:extLst>
            </p:cNvPr>
            <p:cNvSpPr/>
            <p:nvPr/>
          </p:nvSpPr>
          <p:spPr>
            <a:xfrm>
              <a:off x="4557806" y="5918994"/>
              <a:ext cx="241383" cy="28966"/>
            </a:xfrm>
            <a:custGeom>
              <a:avLst/>
              <a:gdLst>
                <a:gd name="connsiteX0" fmla="*/ 4828 w 241383"/>
                <a:gd name="connsiteY0" fmla="*/ 24138 h 28966"/>
                <a:gd name="connsiteX1" fmla="*/ 224004 w 241383"/>
                <a:gd name="connsiteY1" fmla="*/ 24138 h 28966"/>
                <a:gd name="connsiteX2" fmla="*/ 236556 w 241383"/>
                <a:gd name="connsiteY2" fmla="*/ 19633 h 28966"/>
                <a:gd name="connsiteX3" fmla="*/ 238165 w 241383"/>
                <a:gd name="connsiteY3" fmla="*/ 18345 h 28966"/>
                <a:gd name="connsiteX4" fmla="*/ 238165 w 241383"/>
                <a:gd name="connsiteY4" fmla="*/ 4828 h 28966"/>
                <a:gd name="connsiteX5" fmla="*/ 168003 w 241383"/>
                <a:gd name="connsiteY5" fmla="*/ 4828 h 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383" h="28966">
                  <a:moveTo>
                    <a:pt x="4828" y="24138"/>
                  </a:moveTo>
                  <a:lnTo>
                    <a:pt x="224004" y="24138"/>
                  </a:lnTo>
                  <a:cubicBezTo>
                    <a:pt x="228510" y="24138"/>
                    <a:pt x="233015" y="22529"/>
                    <a:pt x="236556" y="19633"/>
                  </a:cubicBezTo>
                  <a:lnTo>
                    <a:pt x="238165" y="18345"/>
                  </a:lnTo>
                  <a:lnTo>
                    <a:pt x="238165" y="4828"/>
                  </a:lnTo>
                  <a:lnTo>
                    <a:pt x="168003" y="4828"/>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35" name="Freeform: Shape 34">
              <a:extLst>
                <a:ext uri="{FF2B5EF4-FFF2-40B4-BE49-F238E27FC236}">
                  <a16:creationId xmlns:a16="http://schemas.microsoft.com/office/drawing/2014/main" id="{17E5E82A-BA7F-4775-BBB2-B4506D8C9CF7}"/>
                </a:ext>
              </a:extLst>
            </p:cNvPr>
            <p:cNvSpPr/>
            <p:nvPr/>
          </p:nvSpPr>
          <p:spPr>
            <a:xfrm>
              <a:off x="4568105" y="5776738"/>
              <a:ext cx="180233" cy="125519"/>
            </a:xfrm>
            <a:custGeom>
              <a:avLst/>
              <a:gdLst>
                <a:gd name="connsiteX0" fmla="*/ 177014 w 180232"/>
                <a:gd name="connsiteY0" fmla="*/ 117795 h 125519"/>
                <a:gd name="connsiteX1" fmla="*/ 172187 w 180232"/>
                <a:gd name="connsiteY1" fmla="*/ 122623 h 125519"/>
                <a:gd name="connsiteX2" fmla="*/ 9655 w 180232"/>
                <a:gd name="connsiteY2" fmla="*/ 122623 h 125519"/>
                <a:gd name="connsiteX3" fmla="*/ 4828 w 180232"/>
                <a:gd name="connsiteY3" fmla="*/ 117795 h 125519"/>
                <a:gd name="connsiteX4" fmla="*/ 4828 w 180232"/>
                <a:gd name="connsiteY4" fmla="*/ 9655 h 125519"/>
                <a:gd name="connsiteX5" fmla="*/ 9655 w 180232"/>
                <a:gd name="connsiteY5" fmla="*/ 4828 h 125519"/>
                <a:gd name="connsiteX6" fmla="*/ 171543 w 180232"/>
                <a:gd name="connsiteY6" fmla="*/ 4828 h 125519"/>
                <a:gd name="connsiteX7" fmla="*/ 176371 w 180232"/>
                <a:gd name="connsiteY7" fmla="*/ 9655 h 125519"/>
                <a:gd name="connsiteX8" fmla="*/ 177014 w 180232"/>
                <a:gd name="connsiteY8" fmla="*/ 117795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32" h="125519">
                  <a:moveTo>
                    <a:pt x="177014" y="117795"/>
                  </a:moveTo>
                  <a:cubicBezTo>
                    <a:pt x="177014" y="120370"/>
                    <a:pt x="174762" y="122623"/>
                    <a:pt x="172187" y="122623"/>
                  </a:cubicBezTo>
                  <a:lnTo>
                    <a:pt x="9655" y="122623"/>
                  </a:lnTo>
                  <a:cubicBezTo>
                    <a:pt x="7081" y="122623"/>
                    <a:pt x="4828" y="120370"/>
                    <a:pt x="4828" y="117795"/>
                  </a:cubicBezTo>
                  <a:lnTo>
                    <a:pt x="4828" y="9655"/>
                  </a:lnTo>
                  <a:cubicBezTo>
                    <a:pt x="4828" y="7081"/>
                    <a:pt x="7081" y="4828"/>
                    <a:pt x="9655" y="4828"/>
                  </a:cubicBezTo>
                  <a:lnTo>
                    <a:pt x="171543" y="4828"/>
                  </a:lnTo>
                  <a:cubicBezTo>
                    <a:pt x="174118" y="4828"/>
                    <a:pt x="176371" y="7081"/>
                    <a:pt x="176371" y="9655"/>
                  </a:cubicBezTo>
                  <a:lnTo>
                    <a:pt x="177014" y="117795"/>
                  </a:lnTo>
                  <a:close/>
                </a:path>
              </a:pathLst>
            </a:custGeom>
            <a:ln>
              <a:solidFill>
                <a:schemeClr val="tx1"/>
              </a:solidFill>
            </a:ln>
          </p:spPr>
          <p:txBody>
            <a:bodyPr rtlCol="0" anchor="ctr"/>
            <a:lstStyle/>
            <a:p>
              <a:pPr defTabSz="609562">
                <a:defRPr/>
              </a:pPr>
              <a:endParaRPr lang="en-US" sz="1500" dirty="0">
                <a:solidFill>
                  <a:srgbClr val="FFFFFF"/>
                </a:solidFill>
              </a:endParaRPr>
            </a:p>
          </p:txBody>
        </p:sp>
        <p:sp>
          <p:nvSpPr>
            <p:cNvPr id="36" name="Freeform: Shape 35">
              <a:extLst>
                <a:ext uri="{FF2B5EF4-FFF2-40B4-BE49-F238E27FC236}">
                  <a16:creationId xmlns:a16="http://schemas.microsoft.com/office/drawing/2014/main" id="{6F678D94-26FA-4F4B-B8BB-2EDF0F351521}"/>
                </a:ext>
              </a:extLst>
            </p:cNvPr>
            <p:cNvSpPr/>
            <p:nvPr/>
          </p:nvSpPr>
          <p:spPr>
            <a:xfrm>
              <a:off x="4540749" y="5752600"/>
              <a:ext cx="234946" cy="173796"/>
            </a:xfrm>
            <a:custGeom>
              <a:avLst/>
              <a:gdLst>
                <a:gd name="connsiteX0" fmla="*/ 4828 w 234946"/>
                <a:gd name="connsiteY0" fmla="*/ 130025 h 173796"/>
                <a:gd name="connsiteX1" fmla="*/ 4828 w 234946"/>
                <a:gd name="connsiteY1" fmla="*/ 10299 h 173796"/>
                <a:gd name="connsiteX2" fmla="*/ 10299 w 234946"/>
                <a:gd name="connsiteY2" fmla="*/ 4828 h 173796"/>
                <a:gd name="connsiteX3" fmla="*/ 226900 w 234946"/>
                <a:gd name="connsiteY3" fmla="*/ 4828 h 173796"/>
                <a:gd name="connsiteX4" fmla="*/ 232372 w 234946"/>
                <a:gd name="connsiteY4" fmla="*/ 10299 h 173796"/>
                <a:gd name="connsiteX5" fmla="*/ 232372 w 234946"/>
                <a:gd name="connsiteY5" fmla="*/ 165750 h 173796"/>
                <a:gd name="connsiteX6" fmla="*/ 226900 w 234946"/>
                <a:gd name="connsiteY6" fmla="*/ 171221 h 173796"/>
                <a:gd name="connsiteX7" fmla="*/ 26391 w 234946"/>
                <a:gd name="connsiteY7" fmla="*/ 171221 h 1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46" h="173796">
                  <a:moveTo>
                    <a:pt x="4828" y="130025"/>
                  </a:moveTo>
                  <a:lnTo>
                    <a:pt x="4828" y="10299"/>
                  </a:lnTo>
                  <a:cubicBezTo>
                    <a:pt x="4828" y="7402"/>
                    <a:pt x="7402" y="4828"/>
                    <a:pt x="10299" y="4828"/>
                  </a:cubicBezTo>
                  <a:lnTo>
                    <a:pt x="226900" y="4828"/>
                  </a:lnTo>
                  <a:cubicBezTo>
                    <a:pt x="229797" y="4828"/>
                    <a:pt x="232372" y="7402"/>
                    <a:pt x="232372" y="10299"/>
                  </a:cubicBezTo>
                  <a:lnTo>
                    <a:pt x="232372" y="165750"/>
                  </a:lnTo>
                  <a:cubicBezTo>
                    <a:pt x="232372" y="168647"/>
                    <a:pt x="229797" y="171221"/>
                    <a:pt x="226900" y="171221"/>
                  </a:cubicBezTo>
                  <a:lnTo>
                    <a:pt x="26391" y="171221"/>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37" name="Freeform: Shape 36">
              <a:extLst>
                <a:ext uri="{FF2B5EF4-FFF2-40B4-BE49-F238E27FC236}">
                  <a16:creationId xmlns:a16="http://schemas.microsoft.com/office/drawing/2014/main" id="{52F9EC8B-9733-4B43-A8FD-5C22A3107129}"/>
                </a:ext>
              </a:extLst>
            </p:cNvPr>
            <p:cNvSpPr/>
            <p:nvPr/>
          </p:nvSpPr>
          <p:spPr>
            <a:xfrm>
              <a:off x="4409436" y="5872326"/>
              <a:ext cx="138393" cy="138393"/>
            </a:xfrm>
            <a:custGeom>
              <a:avLst/>
              <a:gdLst>
                <a:gd name="connsiteX0" fmla="*/ 4828 w 138393"/>
                <a:gd name="connsiteY0" fmla="*/ 70484 h 138393"/>
                <a:gd name="connsiteX1" fmla="*/ 70484 w 138393"/>
                <a:gd name="connsiteY1" fmla="*/ 4828 h 138393"/>
                <a:gd name="connsiteX2" fmla="*/ 136140 w 138393"/>
                <a:gd name="connsiteY2" fmla="*/ 70484 h 138393"/>
                <a:gd name="connsiteX3" fmla="*/ 70484 w 138393"/>
                <a:gd name="connsiteY3" fmla="*/ 136140 h 138393"/>
                <a:gd name="connsiteX4" fmla="*/ 4828 w 138393"/>
                <a:gd name="connsiteY4" fmla="*/ 70484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4828" y="70484"/>
                  </a:moveTo>
                  <a:cubicBezTo>
                    <a:pt x="4828" y="34116"/>
                    <a:pt x="34437" y="4828"/>
                    <a:pt x="70484" y="4828"/>
                  </a:cubicBezTo>
                  <a:cubicBezTo>
                    <a:pt x="106852" y="4828"/>
                    <a:pt x="136140" y="34437"/>
                    <a:pt x="136140" y="70484"/>
                  </a:cubicBezTo>
                  <a:cubicBezTo>
                    <a:pt x="136140" y="106852"/>
                    <a:pt x="106531" y="136140"/>
                    <a:pt x="70484" y="136140"/>
                  </a:cubicBezTo>
                  <a:cubicBezTo>
                    <a:pt x="34437" y="136462"/>
                    <a:pt x="4828" y="106852"/>
                    <a:pt x="4828" y="70484"/>
                  </a:cubicBezTo>
                </a:path>
              </a:pathLst>
            </a:custGeom>
            <a:ln>
              <a:solidFill>
                <a:schemeClr val="tx1"/>
              </a:solidFill>
            </a:ln>
          </p:spPr>
          <p:txBody>
            <a:bodyPr rtlCol="0" anchor="ctr"/>
            <a:lstStyle/>
            <a:p>
              <a:pPr defTabSz="609562">
                <a:defRPr/>
              </a:pPr>
              <a:endParaRPr lang="en-US" sz="1500">
                <a:solidFill>
                  <a:srgbClr val="FFFFFF"/>
                </a:solidFill>
              </a:endParaRPr>
            </a:p>
          </p:txBody>
        </p:sp>
        <p:sp>
          <p:nvSpPr>
            <p:cNvPr id="38" name="Freeform: Shape 37">
              <a:extLst>
                <a:ext uri="{FF2B5EF4-FFF2-40B4-BE49-F238E27FC236}">
                  <a16:creationId xmlns:a16="http://schemas.microsoft.com/office/drawing/2014/main" id="{43E8D6A2-8B20-45C5-AB62-B3EEF9DF7047}"/>
                </a:ext>
              </a:extLst>
            </p:cNvPr>
            <p:cNvSpPr/>
            <p:nvPr/>
          </p:nvSpPr>
          <p:spPr>
            <a:xfrm>
              <a:off x="4359550" y="6007823"/>
              <a:ext cx="205980" cy="128738"/>
            </a:xfrm>
            <a:custGeom>
              <a:avLst/>
              <a:gdLst>
                <a:gd name="connsiteX0" fmla="*/ 163175 w 205980"/>
                <a:gd name="connsiteY0" fmla="*/ 13196 h 128737"/>
                <a:gd name="connsiteX1" fmla="*/ 120370 w 205980"/>
                <a:gd name="connsiteY1" fmla="*/ 4828 h 128737"/>
                <a:gd name="connsiteX2" fmla="*/ 4828 w 205980"/>
                <a:gd name="connsiteY2" fmla="*/ 124876 h 128737"/>
                <a:gd name="connsiteX3" fmla="*/ 202762 w 205980"/>
                <a:gd name="connsiteY3" fmla="*/ 124876 h 128737"/>
              </a:gdLst>
              <a:ahLst/>
              <a:cxnLst>
                <a:cxn ang="0">
                  <a:pos x="connsiteX0" y="connsiteY0"/>
                </a:cxn>
                <a:cxn ang="0">
                  <a:pos x="connsiteX1" y="connsiteY1"/>
                </a:cxn>
                <a:cxn ang="0">
                  <a:pos x="connsiteX2" y="connsiteY2"/>
                </a:cxn>
                <a:cxn ang="0">
                  <a:pos x="connsiteX3" y="connsiteY3"/>
                </a:cxn>
              </a:cxnLst>
              <a:rect l="l" t="t" r="r" b="b"/>
              <a:pathLst>
                <a:path w="205980" h="128737">
                  <a:moveTo>
                    <a:pt x="163175" y="13196"/>
                  </a:moveTo>
                  <a:cubicBezTo>
                    <a:pt x="149980" y="7724"/>
                    <a:pt x="135497" y="4828"/>
                    <a:pt x="120370" y="4828"/>
                  </a:cubicBezTo>
                  <a:cubicBezTo>
                    <a:pt x="56645" y="4828"/>
                    <a:pt x="4828" y="58576"/>
                    <a:pt x="4828" y="124876"/>
                  </a:cubicBezTo>
                  <a:lnTo>
                    <a:pt x="202762" y="124876"/>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39" name="Freeform: Shape 38">
              <a:extLst>
                <a:ext uri="{FF2B5EF4-FFF2-40B4-BE49-F238E27FC236}">
                  <a16:creationId xmlns:a16="http://schemas.microsoft.com/office/drawing/2014/main" id="{5EE2F16E-6407-485A-9DAF-1DAB5B8DC640}"/>
                </a:ext>
              </a:extLst>
            </p:cNvPr>
            <p:cNvSpPr/>
            <p:nvPr/>
          </p:nvSpPr>
          <p:spPr>
            <a:xfrm>
              <a:off x="4539783" y="5983684"/>
              <a:ext cx="102990" cy="102990"/>
            </a:xfrm>
            <a:custGeom>
              <a:avLst/>
              <a:gdLst>
                <a:gd name="connsiteX0" fmla="*/ 99450 w 102990"/>
                <a:gd name="connsiteY0" fmla="*/ 52139 h 102990"/>
                <a:gd name="connsiteX1" fmla="*/ 52139 w 102990"/>
                <a:gd name="connsiteY1" fmla="*/ 99450 h 102990"/>
                <a:gd name="connsiteX2" fmla="*/ 4828 w 102990"/>
                <a:gd name="connsiteY2" fmla="*/ 52139 h 102990"/>
                <a:gd name="connsiteX3" fmla="*/ 52139 w 102990"/>
                <a:gd name="connsiteY3" fmla="*/ 4828 h 102990"/>
                <a:gd name="connsiteX4" fmla="*/ 99450 w 102990"/>
                <a:gd name="connsiteY4" fmla="*/ 52139 h 10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02990">
                  <a:moveTo>
                    <a:pt x="99450" y="52139"/>
                  </a:moveTo>
                  <a:cubicBezTo>
                    <a:pt x="99450" y="78268"/>
                    <a:pt x="78268" y="99450"/>
                    <a:pt x="52139" y="99450"/>
                  </a:cubicBezTo>
                  <a:cubicBezTo>
                    <a:pt x="26010" y="99450"/>
                    <a:pt x="4828" y="78268"/>
                    <a:pt x="4828" y="52139"/>
                  </a:cubicBezTo>
                  <a:cubicBezTo>
                    <a:pt x="4828" y="26010"/>
                    <a:pt x="26010" y="4828"/>
                    <a:pt x="52139" y="4828"/>
                  </a:cubicBezTo>
                  <a:cubicBezTo>
                    <a:pt x="78268" y="4828"/>
                    <a:pt x="99450" y="26010"/>
                    <a:pt x="99450" y="52139"/>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endParaRPr>
            </a:p>
          </p:txBody>
        </p:sp>
        <p:sp>
          <p:nvSpPr>
            <p:cNvPr id="40" name="Freeform: Shape 39">
              <a:extLst>
                <a:ext uri="{FF2B5EF4-FFF2-40B4-BE49-F238E27FC236}">
                  <a16:creationId xmlns:a16="http://schemas.microsoft.com/office/drawing/2014/main" id="{DDF4B62C-08BB-48A5-A7C8-E88CADAC4A19}"/>
                </a:ext>
              </a:extLst>
            </p:cNvPr>
            <p:cNvSpPr/>
            <p:nvPr/>
          </p:nvSpPr>
          <p:spPr>
            <a:xfrm>
              <a:off x="4635693" y="6029708"/>
              <a:ext cx="57932" cy="9655"/>
            </a:xfrm>
            <a:custGeom>
              <a:avLst/>
              <a:gdLst>
                <a:gd name="connsiteX0" fmla="*/ 4828 w 57932"/>
                <a:gd name="connsiteY0" fmla="*/ 4828 h 9655"/>
                <a:gd name="connsiteX1" fmla="*/ 56001 w 57932"/>
                <a:gd name="connsiteY1" fmla="*/ 4828 h 9655"/>
              </a:gdLst>
              <a:ahLst/>
              <a:cxnLst>
                <a:cxn ang="0">
                  <a:pos x="connsiteX0" y="connsiteY0"/>
                </a:cxn>
                <a:cxn ang="0">
                  <a:pos x="connsiteX1" y="connsiteY1"/>
                </a:cxn>
              </a:cxnLst>
              <a:rect l="l" t="t" r="r" b="b"/>
              <a:pathLst>
                <a:path w="57932" h="9655">
                  <a:moveTo>
                    <a:pt x="4828" y="4828"/>
                  </a:moveTo>
                  <a:lnTo>
                    <a:pt x="56001"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41" name="Freeform: Shape 40">
              <a:extLst>
                <a:ext uri="{FF2B5EF4-FFF2-40B4-BE49-F238E27FC236}">
                  <a16:creationId xmlns:a16="http://schemas.microsoft.com/office/drawing/2014/main" id="{B9541831-F688-4628-9075-60838674C3D6}"/>
                </a:ext>
              </a:extLst>
            </p:cNvPr>
            <p:cNvSpPr/>
            <p:nvPr/>
          </p:nvSpPr>
          <p:spPr>
            <a:xfrm>
              <a:off x="4587094" y="6077985"/>
              <a:ext cx="9655" cy="57932"/>
            </a:xfrm>
            <a:custGeom>
              <a:avLst/>
              <a:gdLst>
                <a:gd name="connsiteX0" fmla="*/ 4828 w 9655"/>
                <a:gd name="connsiteY0" fmla="*/ 4828 h 57932"/>
                <a:gd name="connsiteX1" fmla="*/ 4828 w 9655"/>
                <a:gd name="connsiteY1" fmla="*/ 56001 h 57932"/>
              </a:gdLst>
              <a:ahLst/>
              <a:cxnLst>
                <a:cxn ang="0">
                  <a:pos x="connsiteX0" y="connsiteY0"/>
                </a:cxn>
                <a:cxn ang="0">
                  <a:pos x="connsiteX1" y="connsiteY1"/>
                </a:cxn>
              </a:cxnLst>
              <a:rect l="l" t="t" r="r" b="b"/>
              <a:pathLst>
                <a:path w="9655" h="57932">
                  <a:moveTo>
                    <a:pt x="4828" y="4828"/>
                  </a:moveTo>
                  <a:lnTo>
                    <a:pt x="4828" y="56001"/>
                  </a:lnTo>
                </a:path>
              </a:pathLst>
            </a:custGeom>
            <a:ln w="19050" cap="flat">
              <a:solidFill>
                <a:srgbClr val="FF9900"/>
              </a:solidFill>
              <a:prstDash val="solid"/>
              <a:round/>
            </a:ln>
          </p:spPr>
          <p:txBody>
            <a:bodyPr rtlCol="0" anchor="ctr"/>
            <a:lstStyle/>
            <a:p>
              <a:pPr defTabSz="609562">
                <a:defRPr/>
              </a:pPr>
              <a:endParaRPr lang="en-US" sz="1500" dirty="0">
                <a:solidFill>
                  <a:srgbClr val="FF9900"/>
                </a:solidFill>
              </a:endParaRPr>
            </a:p>
          </p:txBody>
        </p:sp>
        <p:sp>
          <p:nvSpPr>
            <p:cNvPr id="42" name="Freeform: Shape 41">
              <a:extLst>
                <a:ext uri="{FF2B5EF4-FFF2-40B4-BE49-F238E27FC236}">
                  <a16:creationId xmlns:a16="http://schemas.microsoft.com/office/drawing/2014/main" id="{E640F0A3-38EE-4734-81AC-5F144B9F2A0A}"/>
                </a:ext>
              </a:extLst>
            </p:cNvPr>
            <p:cNvSpPr/>
            <p:nvPr/>
          </p:nvSpPr>
          <p:spPr>
            <a:xfrm>
              <a:off x="4564887" y="6127227"/>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endParaRPr>
            </a:p>
          </p:txBody>
        </p:sp>
        <p:sp>
          <p:nvSpPr>
            <p:cNvPr id="43" name="Freeform: Shape 42">
              <a:extLst>
                <a:ext uri="{FF2B5EF4-FFF2-40B4-BE49-F238E27FC236}">
                  <a16:creationId xmlns:a16="http://schemas.microsoft.com/office/drawing/2014/main" id="{74301C97-05C4-45D2-B1CE-B2F8D9E5E89E}"/>
                </a:ext>
              </a:extLst>
            </p:cNvPr>
            <p:cNvSpPr/>
            <p:nvPr/>
          </p:nvSpPr>
          <p:spPr>
            <a:xfrm>
              <a:off x="4683326" y="6004604"/>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a:solidFill>
                  <a:srgbClr val="FF9900"/>
                </a:solidFill>
              </a:endParaRPr>
            </a:p>
          </p:txBody>
        </p:sp>
        <p:sp>
          <p:nvSpPr>
            <p:cNvPr id="44" name="Freeform: Shape 43">
              <a:extLst>
                <a:ext uri="{FF2B5EF4-FFF2-40B4-BE49-F238E27FC236}">
                  <a16:creationId xmlns:a16="http://schemas.microsoft.com/office/drawing/2014/main" id="{A3F5B0C9-015C-4D56-B974-7BE443AB3440}"/>
                </a:ext>
              </a:extLst>
            </p:cNvPr>
            <p:cNvSpPr/>
            <p:nvPr/>
          </p:nvSpPr>
          <p:spPr>
            <a:xfrm>
              <a:off x="4622819" y="6059962"/>
              <a:ext cx="45058" cy="45058"/>
            </a:xfrm>
            <a:custGeom>
              <a:avLst/>
              <a:gdLst>
                <a:gd name="connsiteX0" fmla="*/ 4828 w 45058"/>
                <a:gd name="connsiteY0" fmla="*/ 4828 h 45058"/>
                <a:gd name="connsiteX1" fmla="*/ 41196 w 45058"/>
                <a:gd name="connsiteY1" fmla="*/ 41196 h 45058"/>
              </a:gdLst>
              <a:ahLst/>
              <a:cxnLst>
                <a:cxn ang="0">
                  <a:pos x="connsiteX0" y="connsiteY0"/>
                </a:cxn>
                <a:cxn ang="0">
                  <a:pos x="connsiteX1" y="connsiteY1"/>
                </a:cxn>
              </a:cxnLst>
              <a:rect l="l" t="t" r="r" b="b"/>
              <a:pathLst>
                <a:path w="45058" h="45058">
                  <a:moveTo>
                    <a:pt x="4828" y="4828"/>
                  </a:moveTo>
                  <a:lnTo>
                    <a:pt x="41196" y="41196"/>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45" name="Freeform: Shape 44">
              <a:extLst>
                <a:ext uri="{FF2B5EF4-FFF2-40B4-BE49-F238E27FC236}">
                  <a16:creationId xmlns:a16="http://schemas.microsoft.com/office/drawing/2014/main" id="{1DE9B904-586C-4D13-9C3A-4DBF9800511C}"/>
                </a:ext>
              </a:extLst>
            </p:cNvPr>
            <p:cNvSpPr/>
            <p:nvPr/>
          </p:nvSpPr>
          <p:spPr>
            <a:xfrm>
              <a:off x="4649854" y="6086031"/>
              <a:ext cx="57932" cy="57932"/>
            </a:xfrm>
            <a:custGeom>
              <a:avLst/>
              <a:gdLst>
                <a:gd name="connsiteX0" fmla="*/ 53104 w 57932"/>
                <a:gd name="connsiteY0" fmla="*/ 28966 h 57932"/>
                <a:gd name="connsiteX1" fmla="*/ 28966 w 57932"/>
                <a:gd name="connsiteY1" fmla="*/ 53104 h 57932"/>
                <a:gd name="connsiteX2" fmla="*/ 4828 w 57932"/>
                <a:gd name="connsiteY2" fmla="*/ 28966 h 57932"/>
                <a:gd name="connsiteX3" fmla="*/ 28966 w 57932"/>
                <a:gd name="connsiteY3" fmla="*/ 4828 h 57932"/>
                <a:gd name="connsiteX4" fmla="*/ 53104 w 57932"/>
                <a:gd name="connsiteY4" fmla="*/ 28966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32" h="57932">
                  <a:moveTo>
                    <a:pt x="53104" y="28966"/>
                  </a:moveTo>
                  <a:cubicBezTo>
                    <a:pt x="53104" y="42297"/>
                    <a:pt x="42297" y="53104"/>
                    <a:pt x="28966" y="53104"/>
                  </a:cubicBezTo>
                  <a:cubicBezTo>
                    <a:pt x="15635" y="53104"/>
                    <a:pt x="4828" y="42297"/>
                    <a:pt x="4828" y="28966"/>
                  </a:cubicBezTo>
                  <a:cubicBezTo>
                    <a:pt x="4828" y="15635"/>
                    <a:pt x="15635" y="4828"/>
                    <a:pt x="28966" y="4828"/>
                  </a:cubicBezTo>
                  <a:cubicBezTo>
                    <a:pt x="42297" y="4828"/>
                    <a:pt x="53104" y="15635"/>
                    <a:pt x="53104" y="28966"/>
                  </a:cubicBezTo>
                  <a:close/>
                </a:path>
              </a:pathLst>
            </a:custGeom>
            <a:noFill/>
            <a:ln w="19050" cap="flat">
              <a:solidFill>
                <a:srgbClr val="FF9900"/>
              </a:solidFill>
              <a:prstDash val="solid"/>
              <a:round/>
            </a:ln>
          </p:spPr>
          <p:txBody>
            <a:bodyPr rtlCol="0" anchor="ctr"/>
            <a:lstStyle/>
            <a:p>
              <a:pPr defTabSz="609562">
                <a:defRPr/>
              </a:pPr>
              <a:endParaRPr lang="en-US" sz="1500" dirty="0">
                <a:solidFill>
                  <a:srgbClr val="FF9900"/>
                </a:solidFill>
              </a:endParaRPr>
            </a:p>
          </p:txBody>
        </p:sp>
      </p:grpSp>
      <p:grpSp>
        <p:nvGrpSpPr>
          <p:cNvPr id="46" name="Graphic 240">
            <a:extLst>
              <a:ext uri="{FF2B5EF4-FFF2-40B4-BE49-F238E27FC236}">
                <a16:creationId xmlns:a16="http://schemas.microsoft.com/office/drawing/2014/main" id="{F3810B60-FEE3-4EE5-8B2C-A56AFF4DBD00}"/>
              </a:ext>
            </a:extLst>
          </p:cNvPr>
          <p:cNvGrpSpPr/>
          <p:nvPr/>
        </p:nvGrpSpPr>
        <p:grpSpPr>
          <a:xfrm>
            <a:off x="2111000" y="3843191"/>
            <a:ext cx="762755" cy="762755"/>
            <a:chOff x="6079338" y="322847"/>
            <a:chExt cx="643689" cy="643689"/>
          </a:xfrm>
        </p:grpSpPr>
        <p:sp>
          <p:nvSpPr>
            <p:cNvPr id="47" name="Freeform: Shape 46">
              <a:extLst>
                <a:ext uri="{FF2B5EF4-FFF2-40B4-BE49-F238E27FC236}">
                  <a16:creationId xmlns:a16="http://schemas.microsoft.com/office/drawing/2014/main" id="{27598F19-1C53-4291-AD9D-1F5684C9710A}"/>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ln>
              <a:solidFill>
                <a:schemeClr val="tx1"/>
              </a:solidFill>
            </a:ln>
          </p:spPr>
          <p:txBody>
            <a:bodyPr rtlCol="0" anchor="ctr"/>
            <a:lstStyle/>
            <a:p>
              <a:pPr defTabSz="609562">
                <a:defRPr/>
              </a:pPr>
              <a:endParaRPr lang="en-US" sz="1500">
                <a:solidFill>
                  <a:srgbClr val="FFFFFF"/>
                </a:solidFill>
              </a:endParaRPr>
            </a:p>
          </p:txBody>
        </p:sp>
        <p:sp>
          <p:nvSpPr>
            <p:cNvPr id="48" name="Freeform: Shape 47">
              <a:extLst>
                <a:ext uri="{FF2B5EF4-FFF2-40B4-BE49-F238E27FC236}">
                  <a16:creationId xmlns:a16="http://schemas.microsoft.com/office/drawing/2014/main" id="{D926CDF7-4F04-4CAD-9990-3D9449D507A5}"/>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ln>
              <a:solidFill>
                <a:schemeClr val="tx1"/>
              </a:solidFill>
            </a:ln>
          </p:spPr>
          <p:txBody>
            <a:bodyPr rtlCol="0" anchor="ctr"/>
            <a:lstStyle/>
            <a:p>
              <a:pPr defTabSz="609562">
                <a:defRPr/>
              </a:pPr>
              <a:endParaRPr lang="en-US" sz="1500" dirty="0">
                <a:solidFill>
                  <a:srgbClr val="FFFFFF"/>
                </a:solidFill>
              </a:endParaRPr>
            </a:p>
          </p:txBody>
        </p:sp>
        <p:sp>
          <p:nvSpPr>
            <p:cNvPr id="49" name="Freeform: Shape 48">
              <a:extLst>
                <a:ext uri="{FF2B5EF4-FFF2-40B4-BE49-F238E27FC236}">
                  <a16:creationId xmlns:a16="http://schemas.microsoft.com/office/drawing/2014/main" id="{D4FF9711-8615-4E50-9089-D59C53D37A97}"/>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ln>
              <a:solidFill>
                <a:schemeClr val="tx1"/>
              </a:solidFill>
            </a:ln>
          </p:spPr>
          <p:txBody>
            <a:bodyPr rtlCol="0" anchor="ctr"/>
            <a:lstStyle/>
            <a:p>
              <a:pPr defTabSz="609562">
                <a:defRPr/>
              </a:pPr>
              <a:endParaRPr lang="en-US" sz="1500">
                <a:solidFill>
                  <a:srgbClr val="FFFFFF"/>
                </a:solidFill>
              </a:endParaRPr>
            </a:p>
          </p:txBody>
        </p:sp>
        <p:sp>
          <p:nvSpPr>
            <p:cNvPr id="50" name="Freeform: Shape 49">
              <a:extLst>
                <a:ext uri="{FF2B5EF4-FFF2-40B4-BE49-F238E27FC236}">
                  <a16:creationId xmlns:a16="http://schemas.microsoft.com/office/drawing/2014/main" id="{06E25ECB-8989-47A7-830C-DB7B4DF8BDEB}"/>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1" name="Freeform: Shape 50">
              <a:extLst>
                <a:ext uri="{FF2B5EF4-FFF2-40B4-BE49-F238E27FC236}">
                  <a16:creationId xmlns:a16="http://schemas.microsoft.com/office/drawing/2014/main" id="{5995AEDB-1C7E-418F-AE22-CA78AA34E1C9}"/>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2" name="Freeform: Shape 51">
              <a:extLst>
                <a:ext uri="{FF2B5EF4-FFF2-40B4-BE49-F238E27FC236}">
                  <a16:creationId xmlns:a16="http://schemas.microsoft.com/office/drawing/2014/main" id="{86367F42-15CC-4D74-8249-F8637F4E799F}"/>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3" name="Freeform: Shape 52">
              <a:extLst>
                <a:ext uri="{FF2B5EF4-FFF2-40B4-BE49-F238E27FC236}">
                  <a16:creationId xmlns:a16="http://schemas.microsoft.com/office/drawing/2014/main" id="{2C126E9C-D871-4A66-A4A0-13B2DD33B29A}"/>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4" name="Freeform: Shape 53">
              <a:extLst>
                <a:ext uri="{FF2B5EF4-FFF2-40B4-BE49-F238E27FC236}">
                  <a16:creationId xmlns:a16="http://schemas.microsoft.com/office/drawing/2014/main" id="{3492DFF0-9525-454F-9DDA-9C3D9626A1D5}"/>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5" name="Freeform: Shape 54">
              <a:extLst>
                <a:ext uri="{FF2B5EF4-FFF2-40B4-BE49-F238E27FC236}">
                  <a16:creationId xmlns:a16="http://schemas.microsoft.com/office/drawing/2014/main" id="{12E2AF08-ABF4-400D-A00A-41EB63288D99}"/>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ln w="19050" cap="flat">
              <a:solidFill>
                <a:srgbClr val="FF9900"/>
              </a:solidFill>
              <a:prstDash val="solid"/>
              <a:round/>
            </a:ln>
          </p:spPr>
          <p:txBody>
            <a:bodyPr rtlCol="0" anchor="ctr"/>
            <a:lstStyle/>
            <a:p>
              <a:pPr defTabSz="609562">
                <a:defRPr/>
              </a:pPr>
              <a:endParaRPr lang="en-US" sz="1500">
                <a:solidFill>
                  <a:srgbClr val="FFFFFF"/>
                </a:solidFill>
              </a:endParaRPr>
            </a:p>
          </p:txBody>
        </p:sp>
        <p:sp>
          <p:nvSpPr>
            <p:cNvPr id="56" name="Freeform: Shape 55">
              <a:extLst>
                <a:ext uri="{FF2B5EF4-FFF2-40B4-BE49-F238E27FC236}">
                  <a16:creationId xmlns:a16="http://schemas.microsoft.com/office/drawing/2014/main" id="{D4ED34AF-6AC6-42AA-A367-19BF2E8CE5CA}"/>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a:solidFill>
                  <a:srgbClr val="FFFFFF"/>
                </a:solidFill>
              </a:endParaRPr>
            </a:p>
          </p:txBody>
        </p:sp>
        <p:sp>
          <p:nvSpPr>
            <p:cNvPr id="57" name="Freeform: Shape 56">
              <a:extLst>
                <a:ext uri="{FF2B5EF4-FFF2-40B4-BE49-F238E27FC236}">
                  <a16:creationId xmlns:a16="http://schemas.microsoft.com/office/drawing/2014/main" id="{0C4EA5E2-6E78-413E-81A8-6580BEED795B}"/>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ln>
              <a:solidFill>
                <a:schemeClr val="tx1"/>
              </a:solidFill>
            </a:ln>
          </p:spPr>
          <p:txBody>
            <a:bodyPr rtlCol="0" anchor="ctr"/>
            <a:lstStyle/>
            <a:p>
              <a:pPr defTabSz="609562">
                <a:defRPr/>
              </a:pPr>
              <a:endParaRPr lang="en-US" sz="1500">
                <a:solidFill>
                  <a:srgbClr val="FFFFFF"/>
                </a:solidFill>
              </a:endParaRPr>
            </a:p>
          </p:txBody>
        </p:sp>
        <p:sp>
          <p:nvSpPr>
            <p:cNvPr id="58" name="Freeform: Shape 57">
              <a:extLst>
                <a:ext uri="{FF2B5EF4-FFF2-40B4-BE49-F238E27FC236}">
                  <a16:creationId xmlns:a16="http://schemas.microsoft.com/office/drawing/2014/main" id="{481AEBBA-C628-4B19-9084-76B70FA93026}"/>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ln>
              <a:solidFill>
                <a:schemeClr val="tx1"/>
              </a:solidFill>
            </a:ln>
          </p:spPr>
          <p:txBody>
            <a:bodyPr rtlCol="0" anchor="ctr"/>
            <a:lstStyle/>
            <a:p>
              <a:pPr defTabSz="609562">
                <a:defRPr/>
              </a:pPr>
              <a:endParaRPr lang="en-US" sz="1500">
                <a:solidFill>
                  <a:srgbClr val="FFFFFF"/>
                </a:solidFill>
              </a:endParaRPr>
            </a:p>
          </p:txBody>
        </p:sp>
      </p:grpSp>
      <p:grpSp>
        <p:nvGrpSpPr>
          <p:cNvPr id="59" name="Group 58">
            <a:extLst>
              <a:ext uri="{FF2B5EF4-FFF2-40B4-BE49-F238E27FC236}">
                <a16:creationId xmlns:a16="http://schemas.microsoft.com/office/drawing/2014/main" id="{186C9837-4B52-42D9-9157-8DA07FA510C9}"/>
              </a:ext>
            </a:extLst>
          </p:cNvPr>
          <p:cNvGrpSpPr/>
          <p:nvPr/>
        </p:nvGrpSpPr>
        <p:grpSpPr>
          <a:xfrm>
            <a:off x="483222" y="5025086"/>
            <a:ext cx="2677127" cy="352717"/>
            <a:chOff x="578398" y="6478445"/>
            <a:chExt cx="3444109" cy="423260"/>
          </a:xfrm>
        </p:grpSpPr>
        <p:cxnSp>
          <p:nvCxnSpPr>
            <p:cNvPr id="60" name="Straight Connector 59">
              <a:extLst>
                <a:ext uri="{FF2B5EF4-FFF2-40B4-BE49-F238E27FC236}">
                  <a16:creationId xmlns:a16="http://schemas.microsoft.com/office/drawing/2014/main" id="{EF1D8F8E-2EA2-4CB4-9A1D-9F31CBAD0CBF}"/>
                </a:ext>
              </a:extLst>
            </p:cNvPr>
            <p:cNvCxnSpPr/>
            <p:nvPr/>
          </p:nvCxnSpPr>
          <p:spPr>
            <a:xfrm rot="16200000">
              <a:off x="2300453" y="4756390"/>
              <a:ext cx="0" cy="3444109"/>
            </a:xfrm>
            <a:prstGeom prst="line">
              <a:avLst/>
            </a:prstGeom>
            <a:ln w="19050">
              <a:solidFill>
                <a:srgbClr val="FD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9B0F135-2AC5-4B05-946F-2AD0DB59115B}"/>
                </a:ext>
              </a:extLst>
            </p:cNvPr>
            <p:cNvCxnSpPr/>
            <p:nvPr/>
          </p:nvCxnSpPr>
          <p:spPr>
            <a:xfrm rot="16200000" flipH="1">
              <a:off x="2088824" y="6690075"/>
              <a:ext cx="423260" cy="0"/>
            </a:xfrm>
            <a:prstGeom prst="straightConnector1">
              <a:avLst/>
            </a:prstGeom>
            <a:ln w="19050">
              <a:solidFill>
                <a:srgbClr val="FD9900"/>
              </a:solidFill>
              <a:headEnd type="none"/>
              <a:tailEnd type="arrow" w="lg" len="med"/>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76370DF1-4AF0-4770-8857-F09E7CEF93C7}"/>
              </a:ext>
            </a:extLst>
          </p:cNvPr>
          <p:cNvSpPr txBox="1"/>
          <p:nvPr/>
        </p:nvSpPr>
        <p:spPr>
          <a:xfrm>
            <a:off x="794502" y="5475984"/>
            <a:ext cx="2295052" cy="323230"/>
          </a:xfrm>
          <a:prstGeom prst="rect">
            <a:avLst/>
          </a:prstGeom>
          <a:noFill/>
        </p:spPr>
        <p:txBody>
          <a:bodyPr wrap="none" rtlCol="0">
            <a:spAutoFit/>
          </a:bodyPr>
          <a:lstStyle/>
          <a:p>
            <a:pPr algn="ctr" defTabSz="609562">
              <a:lnSpc>
                <a:spcPct val="90000"/>
              </a:lnSpc>
              <a:spcAft>
                <a:spcPts val="1500"/>
              </a:spcAft>
              <a:defRPr/>
            </a:pPr>
            <a:r>
              <a:rPr lang="en-US" sz="1667" dirty="0"/>
              <a:t>Create a case for change</a:t>
            </a:r>
          </a:p>
        </p:txBody>
      </p:sp>
      <p:sp>
        <p:nvSpPr>
          <p:cNvPr id="63" name="TextBox 62">
            <a:extLst>
              <a:ext uri="{FF2B5EF4-FFF2-40B4-BE49-F238E27FC236}">
                <a16:creationId xmlns:a16="http://schemas.microsoft.com/office/drawing/2014/main" id="{F6FDD4D1-71C3-4F75-903D-0B3537A9F89D}"/>
              </a:ext>
            </a:extLst>
          </p:cNvPr>
          <p:cNvSpPr txBox="1"/>
          <p:nvPr/>
        </p:nvSpPr>
        <p:spPr>
          <a:xfrm>
            <a:off x="8468230" y="3459595"/>
            <a:ext cx="1227168" cy="425629"/>
          </a:xfrm>
          <a:prstGeom prst="rect">
            <a:avLst/>
          </a:prstGeom>
          <a:noFill/>
        </p:spPr>
        <p:txBody>
          <a:bodyPr wrap="square" rtlCol="0">
            <a:spAutoFit/>
          </a:bodyPr>
          <a:lstStyle/>
          <a:p>
            <a:pPr defTabSz="914345">
              <a:defRPr/>
            </a:pPr>
            <a:r>
              <a:rPr lang="en-US" sz="1083" dirty="0">
                <a:solidFill>
                  <a:srgbClr val="FFFFFF"/>
                </a:solidFill>
                <a:latin typeface="Amazon Ember" panose="02000000000000000000" pitchFamily="2" charset="0"/>
                <a:ea typeface="Amazon Ember" panose="02000000000000000000" pitchFamily="2" charset="0"/>
              </a:rPr>
              <a:t>Operate &amp;</a:t>
            </a:r>
            <a:br>
              <a:rPr lang="en-US" sz="1083" dirty="0">
                <a:solidFill>
                  <a:srgbClr val="FFFFFF"/>
                </a:solidFill>
                <a:latin typeface="Amazon Ember" panose="02000000000000000000" pitchFamily="2" charset="0"/>
                <a:ea typeface="Amazon Ember" panose="02000000000000000000" pitchFamily="2" charset="0"/>
              </a:rPr>
            </a:br>
            <a:r>
              <a:rPr lang="en-US" sz="1083" dirty="0">
                <a:solidFill>
                  <a:srgbClr val="FFFFFF"/>
                </a:solidFill>
                <a:latin typeface="Amazon Ember" panose="02000000000000000000" pitchFamily="2" charset="0"/>
                <a:ea typeface="Amazon Ember" panose="02000000000000000000" pitchFamily="2" charset="0"/>
              </a:rPr>
              <a:t>optimize</a:t>
            </a:r>
          </a:p>
        </p:txBody>
      </p:sp>
      <p:sp>
        <p:nvSpPr>
          <p:cNvPr id="64" name="TextBox 63">
            <a:extLst>
              <a:ext uri="{FF2B5EF4-FFF2-40B4-BE49-F238E27FC236}">
                <a16:creationId xmlns:a16="http://schemas.microsoft.com/office/drawing/2014/main" id="{8C803B61-5D9D-42F0-A78C-3C4EF7FFF495}"/>
              </a:ext>
            </a:extLst>
          </p:cNvPr>
          <p:cNvSpPr txBox="1"/>
          <p:nvPr/>
        </p:nvSpPr>
        <p:spPr>
          <a:xfrm>
            <a:off x="8497815" y="2257789"/>
            <a:ext cx="1753976" cy="258982"/>
          </a:xfrm>
          <a:prstGeom prst="rect">
            <a:avLst/>
          </a:prstGeom>
          <a:noFill/>
        </p:spPr>
        <p:txBody>
          <a:bodyPr wrap="square" rtlCol="0">
            <a:spAutoFit/>
          </a:bodyPr>
          <a:lstStyle/>
          <a:p>
            <a:pPr defTabSz="914345">
              <a:defRPr/>
            </a:pPr>
            <a:r>
              <a:rPr lang="en-US" sz="1083" dirty="0">
                <a:solidFill>
                  <a:srgbClr val="FFFFFF"/>
                </a:solidFill>
                <a:latin typeface="Amazon Ember" panose="02000000000000000000" pitchFamily="2" charset="0"/>
                <a:ea typeface="Amazon Ember" panose="02000000000000000000" pitchFamily="2" charset="0"/>
              </a:rPr>
              <a:t>Migrate</a:t>
            </a:r>
          </a:p>
        </p:txBody>
      </p:sp>
      <p:sp>
        <p:nvSpPr>
          <p:cNvPr id="65" name="TextBox 64">
            <a:extLst>
              <a:ext uri="{FF2B5EF4-FFF2-40B4-BE49-F238E27FC236}">
                <a16:creationId xmlns:a16="http://schemas.microsoft.com/office/drawing/2014/main" id="{69C7318C-FCB6-4C2F-AA57-C1D458E553BA}"/>
              </a:ext>
            </a:extLst>
          </p:cNvPr>
          <p:cNvSpPr txBox="1"/>
          <p:nvPr/>
        </p:nvSpPr>
        <p:spPr>
          <a:xfrm>
            <a:off x="8497815" y="4362289"/>
            <a:ext cx="1753976" cy="258982"/>
          </a:xfrm>
          <a:prstGeom prst="rect">
            <a:avLst/>
          </a:prstGeom>
          <a:noFill/>
        </p:spPr>
        <p:txBody>
          <a:bodyPr wrap="square" rtlCol="0">
            <a:spAutoFit/>
          </a:bodyPr>
          <a:lstStyle/>
          <a:p>
            <a:pPr defTabSz="914345">
              <a:defRPr/>
            </a:pPr>
            <a:r>
              <a:rPr lang="en-US" sz="1083" dirty="0">
                <a:solidFill>
                  <a:srgbClr val="FFFFFF"/>
                </a:solidFill>
                <a:latin typeface="Amazon Ember" panose="02000000000000000000" pitchFamily="2" charset="0"/>
                <a:ea typeface="Amazon Ember" panose="02000000000000000000" pitchFamily="2" charset="0"/>
              </a:rPr>
              <a:t>Modernize</a:t>
            </a:r>
          </a:p>
        </p:txBody>
      </p:sp>
      <p:grpSp>
        <p:nvGrpSpPr>
          <p:cNvPr id="66" name="Group 65">
            <a:extLst>
              <a:ext uri="{FF2B5EF4-FFF2-40B4-BE49-F238E27FC236}">
                <a16:creationId xmlns:a16="http://schemas.microsoft.com/office/drawing/2014/main" id="{563A6843-4459-4CB9-A87A-66087A73654E}"/>
              </a:ext>
            </a:extLst>
          </p:cNvPr>
          <p:cNvGrpSpPr/>
          <p:nvPr/>
        </p:nvGrpSpPr>
        <p:grpSpPr>
          <a:xfrm>
            <a:off x="9439616" y="3296714"/>
            <a:ext cx="601803" cy="617835"/>
            <a:chOff x="11775659" y="4756671"/>
            <a:chExt cx="483729" cy="496616"/>
          </a:xfrm>
        </p:grpSpPr>
        <p:grpSp>
          <p:nvGrpSpPr>
            <p:cNvPr id="67" name="Graphic 268">
              <a:extLst>
                <a:ext uri="{FF2B5EF4-FFF2-40B4-BE49-F238E27FC236}">
                  <a16:creationId xmlns:a16="http://schemas.microsoft.com/office/drawing/2014/main" id="{C8777581-25A7-42D8-8EDF-30D94777E5EC}"/>
                </a:ext>
              </a:extLst>
            </p:cNvPr>
            <p:cNvGrpSpPr/>
            <p:nvPr/>
          </p:nvGrpSpPr>
          <p:grpSpPr>
            <a:xfrm>
              <a:off x="11775659" y="4756671"/>
              <a:ext cx="483729" cy="496616"/>
              <a:chOff x="4562059" y="6255271"/>
              <a:chExt cx="483729" cy="496616"/>
            </a:xfrm>
          </p:grpSpPr>
          <p:sp>
            <p:nvSpPr>
              <p:cNvPr id="71" name="Freeform: Shape 70">
                <a:extLst>
                  <a:ext uri="{FF2B5EF4-FFF2-40B4-BE49-F238E27FC236}">
                    <a16:creationId xmlns:a16="http://schemas.microsoft.com/office/drawing/2014/main" id="{E0CCFFF2-957C-4FA5-8024-30655A778DE0}"/>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2" name="Freeform: Shape 71">
                <a:extLst>
                  <a:ext uri="{FF2B5EF4-FFF2-40B4-BE49-F238E27FC236}">
                    <a16:creationId xmlns:a16="http://schemas.microsoft.com/office/drawing/2014/main" id="{80CE6BF4-009C-4AB7-BFE8-E4C56E38668C}"/>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3" name="Freeform: Shape 72">
                <a:extLst>
                  <a:ext uri="{FF2B5EF4-FFF2-40B4-BE49-F238E27FC236}">
                    <a16:creationId xmlns:a16="http://schemas.microsoft.com/office/drawing/2014/main" id="{AC322211-9710-44E3-8587-5E3E221AD3A5}"/>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4" name="Freeform: Shape 73">
                <a:extLst>
                  <a:ext uri="{FF2B5EF4-FFF2-40B4-BE49-F238E27FC236}">
                    <a16:creationId xmlns:a16="http://schemas.microsoft.com/office/drawing/2014/main" id="{7F6F568C-4725-49A7-A854-6F7BDCF0EA37}"/>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sp>
            <p:nvSpPr>
              <p:cNvPr id="75" name="Freeform: Shape 74">
                <a:extLst>
                  <a:ext uri="{FF2B5EF4-FFF2-40B4-BE49-F238E27FC236}">
                    <a16:creationId xmlns:a16="http://schemas.microsoft.com/office/drawing/2014/main" id="{6014AA7E-3967-4606-A17E-56C7D1972200}"/>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6" name="Freeform: Shape 75">
                <a:extLst>
                  <a:ext uri="{FF2B5EF4-FFF2-40B4-BE49-F238E27FC236}">
                    <a16:creationId xmlns:a16="http://schemas.microsoft.com/office/drawing/2014/main" id="{F51BE508-E177-4041-A0C3-20214B8484C6}"/>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7" name="Freeform: Shape 76">
                <a:extLst>
                  <a:ext uri="{FF2B5EF4-FFF2-40B4-BE49-F238E27FC236}">
                    <a16:creationId xmlns:a16="http://schemas.microsoft.com/office/drawing/2014/main" id="{349293D2-C640-4093-8CC7-6109C75F7D8A}"/>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78" name="Freeform: Shape 77">
                <a:extLst>
                  <a:ext uri="{FF2B5EF4-FFF2-40B4-BE49-F238E27FC236}">
                    <a16:creationId xmlns:a16="http://schemas.microsoft.com/office/drawing/2014/main" id="{CD7FDB37-6C3D-4B99-9D04-C32E313FD9F4}"/>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grpSp>
        <p:grpSp>
          <p:nvGrpSpPr>
            <p:cNvPr id="68" name="Graphic 244">
              <a:extLst>
                <a:ext uri="{FF2B5EF4-FFF2-40B4-BE49-F238E27FC236}">
                  <a16:creationId xmlns:a16="http://schemas.microsoft.com/office/drawing/2014/main" id="{13E103E4-0373-40F0-87D6-6D1083B0BF16}"/>
                </a:ext>
              </a:extLst>
            </p:cNvPr>
            <p:cNvGrpSpPr/>
            <p:nvPr/>
          </p:nvGrpSpPr>
          <p:grpSpPr>
            <a:xfrm>
              <a:off x="11885192" y="4863122"/>
              <a:ext cx="274189" cy="274189"/>
              <a:chOff x="7761796" y="567771"/>
              <a:chExt cx="164141" cy="164141"/>
            </a:xfrm>
          </p:grpSpPr>
          <p:sp>
            <p:nvSpPr>
              <p:cNvPr id="69" name="Freeform: Shape 68">
                <a:extLst>
                  <a:ext uri="{FF2B5EF4-FFF2-40B4-BE49-F238E27FC236}">
                    <a16:creationId xmlns:a16="http://schemas.microsoft.com/office/drawing/2014/main" id="{83659954-A6D9-4C49-84F7-EFE6B31D8E3F}"/>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70" name="Freeform: Shape 69">
                <a:extLst>
                  <a:ext uri="{FF2B5EF4-FFF2-40B4-BE49-F238E27FC236}">
                    <a16:creationId xmlns:a16="http://schemas.microsoft.com/office/drawing/2014/main" id="{6E265527-0F54-40A5-AAA5-0C6211612692}"/>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FDC500"/>
                </a:solidFill>
                <a:prstDash val="solid"/>
                <a:round/>
              </a:ln>
            </p:spPr>
            <p:txBody>
              <a:bodyPr rtlCol="0" anchor="ctr"/>
              <a:lstStyle/>
              <a:p>
                <a:pPr defTabSz="609562">
                  <a:defRPr/>
                </a:pPr>
                <a:endParaRPr lang="en-US" sz="1500">
                  <a:solidFill>
                    <a:srgbClr val="FFFFFF"/>
                  </a:solidFill>
                </a:endParaRPr>
              </a:p>
            </p:txBody>
          </p:sp>
        </p:grpSp>
      </p:grpSp>
      <p:cxnSp>
        <p:nvCxnSpPr>
          <p:cNvPr id="79" name="Connector: Elbow 78">
            <a:extLst>
              <a:ext uri="{FF2B5EF4-FFF2-40B4-BE49-F238E27FC236}">
                <a16:creationId xmlns:a16="http://schemas.microsoft.com/office/drawing/2014/main" id="{913B8DCB-7F69-427A-AB52-695D145E8CCA}"/>
              </a:ext>
            </a:extLst>
          </p:cNvPr>
          <p:cNvCxnSpPr>
            <a:cxnSpLocks/>
          </p:cNvCxnSpPr>
          <p:nvPr/>
        </p:nvCxnSpPr>
        <p:spPr>
          <a:xfrm rot="5400000" flipH="1" flipV="1">
            <a:off x="9255804" y="2804192"/>
            <a:ext cx="138436" cy="240085"/>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EF7AB726-04AF-4AFE-9714-DC1187FDAACC}"/>
              </a:ext>
            </a:extLst>
          </p:cNvPr>
          <p:cNvGrpSpPr>
            <a:grpSpLocks noChangeAspect="1"/>
          </p:cNvGrpSpPr>
          <p:nvPr/>
        </p:nvGrpSpPr>
        <p:grpSpPr>
          <a:xfrm>
            <a:off x="9510286" y="2763488"/>
            <a:ext cx="260648" cy="220980"/>
            <a:chOff x="1251736" y="3105936"/>
            <a:chExt cx="1189635" cy="1008586"/>
          </a:xfrm>
        </p:grpSpPr>
        <p:sp>
          <p:nvSpPr>
            <p:cNvPr id="81" name="Freeform: Shape 80">
              <a:extLst>
                <a:ext uri="{FF2B5EF4-FFF2-40B4-BE49-F238E27FC236}">
                  <a16:creationId xmlns:a16="http://schemas.microsoft.com/office/drawing/2014/main" id="{95E5BD5D-9678-4730-8EF6-B98FA9E20F79}"/>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2" name="Freeform: Shape 81">
              <a:extLst>
                <a:ext uri="{FF2B5EF4-FFF2-40B4-BE49-F238E27FC236}">
                  <a16:creationId xmlns:a16="http://schemas.microsoft.com/office/drawing/2014/main" id="{29D08B73-E966-4F84-AF46-FC64DE2275AA}"/>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3" name="Freeform: Shape 82">
              <a:extLst>
                <a:ext uri="{FF2B5EF4-FFF2-40B4-BE49-F238E27FC236}">
                  <a16:creationId xmlns:a16="http://schemas.microsoft.com/office/drawing/2014/main" id="{DD4F099D-3421-4EA4-9873-FAE7621FD5D1}"/>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4" name="Freeform: Shape 83">
              <a:extLst>
                <a:ext uri="{FF2B5EF4-FFF2-40B4-BE49-F238E27FC236}">
                  <a16:creationId xmlns:a16="http://schemas.microsoft.com/office/drawing/2014/main" id="{28D050ED-FE66-473D-BEC5-B690745A1E89}"/>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5" name="Freeform: Shape 84">
              <a:extLst>
                <a:ext uri="{FF2B5EF4-FFF2-40B4-BE49-F238E27FC236}">
                  <a16:creationId xmlns:a16="http://schemas.microsoft.com/office/drawing/2014/main" id="{4B006870-240E-40DF-9874-8254E558294E}"/>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6" name="Freeform: Shape 85">
              <a:extLst>
                <a:ext uri="{FF2B5EF4-FFF2-40B4-BE49-F238E27FC236}">
                  <a16:creationId xmlns:a16="http://schemas.microsoft.com/office/drawing/2014/main" id="{9679DC05-BEB0-4BBE-A755-E66FFCA3B2A5}"/>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7" name="Freeform: Shape 86">
              <a:extLst>
                <a:ext uri="{FF2B5EF4-FFF2-40B4-BE49-F238E27FC236}">
                  <a16:creationId xmlns:a16="http://schemas.microsoft.com/office/drawing/2014/main" id="{104404F7-2EF3-41E6-A26E-FC098675467C}"/>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8" name="Freeform: Shape 87">
              <a:extLst>
                <a:ext uri="{FF2B5EF4-FFF2-40B4-BE49-F238E27FC236}">
                  <a16:creationId xmlns:a16="http://schemas.microsoft.com/office/drawing/2014/main" id="{356CA0EF-F894-4F8C-9FAD-DB2A1A9723F0}"/>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89" name="Freeform: Shape 88">
              <a:extLst>
                <a:ext uri="{FF2B5EF4-FFF2-40B4-BE49-F238E27FC236}">
                  <a16:creationId xmlns:a16="http://schemas.microsoft.com/office/drawing/2014/main" id="{29ACBE99-2918-490D-BC0B-0BDA4B41857A}"/>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0" name="Freeform: Shape 89">
              <a:extLst>
                <a:ext uri="{FF2B5EF4-FFF2-40B4-BE49-F238E27FC236}">
                  <a16:creationId xmlns:a16="http://schemas.microsoft.com/office/drawing/2014/main" id="{90E05E54-6F41-4D58-8816-CDC770B79365}"/>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1" name="Freeform: Shape 90">
              <a:extLst>
                <a:ext uri="{FF2B5EF4-FFF2-40B4-BE49-F238E27FC236}">
                  <a16:creationId xmlns:a16="http://schemas.microsoft.com/office/drawing/2014/main" id="{98316F60-7787-46E5-818D-293D2427FF66}"/>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2" name="Freeform: Shape 91">
              <a:extLst>
                <a:ext uri="{FF2B5EF4-FFF2-40B4-BE49-F238E27FC236}">
                  <a16:creationId xmlns:a16="http://schemas.microsoft.com/office/drawing/2014/main" id="{6CA8CBC5-04DC-4A35-983D-00D2D016712F}"/>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3" name="Freeform: Shape 92">
              <a:extLst>
                <a:ext uri="{FF2B5EF4-FFF2-40B4-BE49-F238E27FC236}">
                  <a16:creationId xmlns:a16="http://schemas.microsoft.com/office/drawing/2014/main" id="{E8F7B2F4-0EF7-4293-B8D5-88A9D96AC680}"/>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4" name="Freeform: Shape 93">
              <a:extLst>
                <a:ext uri="{FF2B5EF4-FFF2-40B4-BE49-F238E27FC236}">
                  <a16:creationId xmlns:a16="http://schemas.microsoft.com/office/drawing/2014/main" id="{EED9A044-AE01-4284-9385-73BFE5BE2A3F}"/>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5" name="Freeform: Shape 94">
              <a:extLst>
                <a:ext uri="{FF2B5EF4-FFF2-40B4-BE49-F238E27FC236}">
                  <a16:creationId xmlns:a16="http://schemas.microsoft.com/office/drawing/2014/main" id="{DCDE3854-21B2-4B04-911A-28E1C9F4F804}"/>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6" name="Freeform: Shape 95">
              <a:extLst>
                <a:ext uri="{FF2B5EF4-FFF2-40B4-BE49-F238E27FC236}">
                  <a16:creationId xmlns:a16="http://schemas.microsoft.com/office/drawing/2014/main" id="{4353E71D-C542-4D0E-8960-9B06DA7BF439}"/>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7" name="Freeform: Shape 96">
              <a:extLst>
                <a:ext uri="{FF2B5EF4-FFF2-40B4-BE49-F238E27FC236}">
                  <a16:creationId xmlns:a16="http://schemas.microsoft.com/office/drawing/2014/main" id="{7002D921-57A8-4AB7-944C-D083321FF3C0}"/>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8" name="Freeform: Shape 97">
              <a:extLst>
                <a:ext uri="{FF2B5EF4-FFF2-40B4-BE49-F238E27FC236}">
                  <a16:creationId xmlns:a16="http://schemas.microsoft.com/office/drawing/2014/main" id="{7A994C38-4931-49FF-91AF-FE0CB0DFBC8E}"/>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99" name="Freeform: Shape 98">
              <a:extLst>
                <a:ext uri="{FF2B5EF4-FFF2-40B4-BE49-F238E27FC236}">
                  <a16:creationId xmlns:a16="http://schemas.microsoft.com/office/drawing/2014/main" id="{02A31557-29A2-44E0-A368-B848FFCD5866}"/>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0" name="Freeform: Shape 99">
              <a:extLst>
                <a:ext uri="{FF2B5EF4-FFF2-40B4-BE49-F238E27FC236}">
                  <a16:creationId xmlns:a16="http://schemas.microsoft.com/office/drawing/2014/main" id="{63EDA268-B8AF-45E2-A587-2DD65C78158E}"/>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01" name="Freeform: Shape 100">
              <a:extLst>
                <a:ext uri="{FF2B5EF4-FFF2-40B4-BE49-F238E27FC236}">
                  <a16:creationId xmlns:a16="http://schemas.microsoft.com/office/drawing/2014/main" id="{AE5865F1-891F-43DA-958A-1046B81CCA16}"/>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102" name="Freeform: Shape 101">
              <a:extLst>
                <a:ext uri="{FF2B5EF4-FFF2-40B4-BE49-F238E27FC236}">
                  <a16:creationId xmlns:a16="http://schemas.microsoft.com/office/drawing/2014/main" id="{E81A1D61-62D3-47AB-8B9F-D2D220293027}"/>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aphicFrame>
        <p:nvGraphicFramePr>
          <p:cNvPr id="103" name="Table 102">
            <a:extLst>
              <a:ext uri="{FF2B5EF4-FFF2-40B4-BE49-F238E27FC236}">
                <a16:creationId xmlns:a16="http://schemas.microsoft.com/office/drawing/2014/main" id="{44949D74-61CD-4A49-88A5-CCA91A51D31B}"/>
              </a:ext>
            </a:extLst>
          </p:cNvPr>
          <p:cNvGraphicFramePr>
            <a:graphicFrameLocks noGrp="1"/>
          </p:cNvGraphicFramePr>
          <p:nvPr/>
        </p:nvGraphicFramePr>
        <p:xfrm>
          <a:off x="3495351" y="2042287"/>
          <a:ext cx="4562776" cy="2601150"/>
        </p:xfrm>
        <a:graphic>
          <a:graphicData uri="http://schemas.openxmlformats.org/drawingml/2006/table">
            <a:tbl>
              <a:tblPr firstRow="1" bandRow="1">
                <a:tableStyleId>{5C22544A-7EE6-4342-B048-85BDC9FD1C3A}</a:tableStyleId>
              </a:tblPr>
              <a:tblGrid>
                <a:gridCol w="1140694">
                  <a:extLst>
                    <a:ext uri="{9D8B030D-6E8A-4147-A177-3AD203B41FA5}">
                      <a16:colId xmlns:a16="http://schemas.microsoft.com/office/drawing/2014/main" val="3266020685"/>
                    </a:ext>
                  </a:extLst>
                </a:gridCol>
                <a:gridCol w="1140694">
                  <a:extLst>
                    <a:ext uri="{9D8B030D-6E8A-4147-A177-3AD203B41FA5}">
                      <a16:colId xmlns:a16="http://schemas.microsoft.com/office/drawing/2014/main" val="1541681817"/>
                    </a:ext>
                  </a:extLst>
                </a:gridCol>
                <a:gridCol w="1140694">
                  <a:extLst>
                    <a:ext uri="{9D8B030D-6E8A-4147-A177-3AD203B41FA5}">
                      <a16:colId xmlns:a16="http://schemas.microsoft.com/office/drawing/2014/main" val="178349560"/>
                    </a:ext>
                  </a:extLst>
                </a:gridCol>
                <a:gridCol w="1140694">
                  <a:extLst>
                    <a:ext uri="{9D8B030D-6E8A-4147-A177-3AD203B41FA5}">
                      <a16:colId xmlns:a16="http://schemas.microsoft.com/office/drawing/2014/main" val="785960985"/>
                    </a:ext>
                  </a:extLst>
                </a:gridCol>
              </a:tblGrid>
              <a:tr h="1300575">
                <a:tc>
                  <a:txBody>
                    <a:bodyPr/>
                    <a:lstStyle/>
                    <a:p>
                      <a:pPr algn="ctr"/>
                      <a:r>
                        <a:rPr lang="en-US" sz="1100" b="0" dirty="0">
                          <a:solidFill>
                            <a:schemeClr val="tx2"/>
                          </a:solidFill>
                          <a:latin typeface="Amazon Ember" panose="02000000000000000000" pitchFamily="2" charset="0"/>
                          <a:ea typeface="Amazon Ember" panose="02000000000000000000" pitchFamily="2" charset="0"/>
                        </a:rPr>
                        <a:t>Discovery</a:t>
                      </a:r>
                      <a:r>
                        <a:rPr lang="en-US" sz="1100" b="0" baseline="0" dirty="0">
                          <a:solidFill>
                            <a:schemeClr val="tx2"/>
                          </a:solidFill>
                          <a:latin typeface="Amazon Ember" panose="02000000000000000000" pitchFamily="2" charset="0"/>
                          <a:ea typeface="Amazon Ember" panose="02000000000000000000" pitchFamily="2" charset="0"/>
                        </a:rPr>
                        <a:t> &amp; planning</a:t>
                      </a: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Migration </a:t>
                      </a:r>
                      <a:br>
                        <a:rPr lang="en-US" sz="1100" b="0" dirty="0">
                          <a:solidFill>
                            <a:schemeClr val="tx2"/>
                          </a:solidFill>
                          <a:latin typeface="Amazon Ember" panose="02000000000000000000" pitchFamily="2" charset="0"/>
                          <a:ea typeface="Amazon Ember" panose="02000000000000000000" pitchFamily="2" charset="0"/>
                        </a:rPr>
                      </a:br>
                      <a:r>
                        <a:rPr lang="en-US" sz="1100" b="0" dirty="0">
                          <a:solidFill>
                            <a:schemeClr val="tx2"/>
                          </a:solidFill>
                          <a:latin typeface="Amazon Ember" panose="02000000000000000000" pitchFamily="2" charset="0"/>
                          <a:ea typeface="Amazon Ember" panose="02000000000000000000" pitchFamily="2" charset="0"/>
                        </a:rPr>
                        <a:t>plan</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Business case/</a:t>
                      </a:r>
                      <a:br>
                        <a:rPr lang="en-US" sz="1100" b="0" dirty="0">
                          <a:solidFill>
                            <a:schemeClr val="tx2"/>
                          </a:solidFill>
                          <a:latin typeface="Amazon Ember" panose="02000000000000000000" pitchFamily="2" charset="0"/>
                          <a:ea typeface="Amazon Ember" panose="02000000000000000000" pitchFamily="2" charset="0"/>
                        </a:rPr>
                      </a:br>
                      <a:r>
                        <a:rPr lang="en-US" sz="1100" b="0" dirty="0" err="1">
                          <a:solidFill>
                            <a:schemeClr val="tx2"/>
                          </a:solidFill>
                          <a:latin typeface="Amazon Ember" panose="02000000000000000000" pitchFamily="2" charset="0"/>
                          <a:ea typeface="Amazon Ember" panose="02000000000000000000" pitchFamily="2" charset="0"/>
                        </a:rPr>
                        <a:t>Mig</a:t>
                      </a:r>
                      <a:r>
                        <a:rPr lang="en-US" sz="1100" b="0" dirty="0">
                          <a:solidFill>
                            <a:schemeClr val="tx2"/>
                          </a:solidFill>
                          <a:latin typeface="Amazon Ember" panose="02000000000000000000" pitchFamily="2" charset="0"/>
                          <a:ea typeface="Amazon Ember" panose="02000000000000000000" pitchFamily="2" charset="0"/>
                        </a:rPr>
                        <a:t>. Evaluator</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Migration &amp; modernization</a:t>
                      </a:r>
                      <a:br>
                        <a:rPr lang="en-US" sz="1100" b="0" dirty="0">
                          <a:solidFill>
                            <a:schemeClr val="tx2"/>
                          </a:solidFill>
                          <a:latin typeface="Amazon Ember" panose="02000000000000000000" pitchFamily="2" charset="0"/>
                          <a:ea typeface="Amazon Ember" panose="02000000000000000000" pitchFamily="2" charset="0"/>
                        </a:rPr>
                      </a:br>
                      <a:r>
                        <a:rPr lang="en-US" sz="1100" b="0" dirty="0">
                          <a:solidFill>
                            <a:schemeClr val="tx2"/>
                          </a:solidFill>
                          <a:latin typeface="Amazon Ember" panose="02000000000000000000" pitchFamily="2" charset="0"/>
                          <a:ea typeface="Amazon Ember" panose="02000000000000000000" pitchFamily="2" charset="0"/>
                        </a:rPr>
                        <a:t>experience</a:t>
                      </a:r>
                    </a:p>
                  </a:txBody>
                  <a:tcPr marL="91130" marR="91130" marT="45565" marB="45565"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0125974"/>
                  </a:ext>
                </a:extLst>
              </a:tr>
              <a:tr h="13005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Skills</a:t>
                      </a:r>
                      <a:r>
                        <a:rPr lang="en-US" sz="1100" b="0" baseline="0" dirty="0">
                          <a:solidFill>
                            <a:schemeClr val="tx2"/>
                          </a:solidFill>
                          <a:latin typeface="Amazon Ember" panose="02000000000000000000" pitchFamily="2" charset="0"/>
                          <a:ea typeface="Amazon Ember" panose="02000000000000000000" pitchFamily="2" charset="0"/>
                        </a:rPr>
                        <a:t>/center</a:t>
                      </a:r>
                      <a:br>
                        <a:rPr lang="en-US" sz="1100" b="0" baseline="0" dirty="0">
                          <a:solidFill>
                            <a:schemeClr val="tx2"/>
                          </a:solidFill>
                          <a:latin typeface="Amazon Ember" panose="02000000000000000000" pitchFamily="2" charset="0"/>
                          <a:ea typeface="Amazon Ember" panose="02000000000000000000" pitchFamily="2" charset="0"/>
                        </a:rPr>
                      </a:br>
                      <a:r>
                        <a:rPr lang="en-US" sz="1100" b="0" baseline="0" dirty="0">
                          <a:solidFill>
                            <a:schemeClr val="tx2"/>
                          </a:solidFill>
                          <a:latin typeface="Amazon Ember" panose="02000000000000000000" pitchFamily="2" charset="0"/>
                          <a:ea typeface="Amazon Ember" panose="02000000000000000000" pitchFamily="2" charset="0"/>
                        </a:rPr>
                        <a:t>of excellence</a:t>
                      </a:r>
                      <a:endParaRPr lang="en-US" sz="1100" b="0" dirty="0">
                        <a:solidFill>
                          <a:schemeClr val="tx2"/>
                        </a:solidFill>
                        <a:latin typeface="Amazon Ember" panose="02000000000000000000" pitchFamily="2" charset="0"/>
                        <a:ea typeface="Amazon Ember" panose="02000000000000000000" pitchFamily="2" charset="0"/>
                      </a:endParaRP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      Landing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2"/>
                          </a:solidFill>
                          <a:latin typeface="Amazon Ember" panose="02000000000000000000" pitchFamily="2" charset="0"/>
                          <a:ea typeface="Amazon Ember" panose="02000000000000000000" pitchFamily="2" charset="0"/>
                        </a:rPr>
                        <a:t>zone</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Operating model</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100" b="0" dirty="0">
                          <a:solidFill>
                            <a:schemeClr val="tx2"/>
                          </a:solidFill>
                          <a:latin typeface="Amazon Ember" panose="02000000000000000000" pitchFamily="2" charset="0"/>
                          <a:ea typeface="Amazon Ember" panose="02000000000000000000" pitchFamily="2" charset="0"/>
                        </a:rPr>
                        <a:t>Security &amp; compliance</a:t>
                      </a:r>
                    </a:p>
                  </a:txBody>
                  <a:tcPr marL="91130" marR="91130" marT="45565" marB="45565" anchor="b">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9425567"/>
                  </a:ext>
                </a:extLst>
              </a:tr>
            </a:tbl>
          </a:graphicData>
        </a:graphic>
      </p:graphicFrame>
      <p:grpSp>
        <p:nvGrpSpPr>
          <p:cNvPr id="104" name="Group 103">
            <a:extLst>
              <a:ext uri="{FF2B5EF4-FFF2-40B4-BE49-F238E27FC236}">
                <a16:creationId xmlns:a16="http://schemas.microsoft.com/office/drawing/2014/main" id="{7F98651B-269F-495E-BE74-3AB6B7C634A0}"/>
              </a:ext>
            </a:extLst>
          </p:cNvPr>
          <p:cNvGrpSpPr/>
          <p:nvPr/>
        </p:nvGrpSpPr>
        <p:grpSpPr>
          <a:xfrm>
            <a:off x="3762654" y="3595515"/>
            <a:ext cx="548901" cy="548898"/>
            <a:chOff x="11738104" y="3067017"/>
            <a:chExt cx="560418" cy="560417"/>
          </a:xfrm>
        </p:grpSpPr>
        <p:grpSp>
          <p:nvGrpSpPr>
            <p:cNvPr id="105" name="Graphic 194">
              <a:extLst>
                <a:ext uri="{FF2B5EF4-FFF2-40B4-BE49-F238E27FC236}">
                  <a16:creationId xmlns:a16="http://schemas.microsoft.com/office/drawing/2014/main" id="{1A66F1FC-F7AD-4051-9DB1-E1C537DD539C}"/>
                </a:ext>
              </a:extLst>
            </p:cNvPr>
            <p:cNvGrpSpPr/>
            <p:nvPr/>
          </p:nvGrpSpPr>
          <p:grpSpPr>
            <a:xfrm>
              <a:off x="11906957" y="3256020"/>
              <a:ext cx="222713" cy="242691"/>
              <a:chOff x="8395794" y="4567573"/>
              <a:chExt cx="218854" cy="238486"/>
            </a:xfrm>
          </p:grpSpPr>
          <p:sp>
            <p:nvSpPr>
              <p:cNvPr id="107" name="Freeform: Shape 106">
                <a:extLst>
                  <a:ext uri="{FF2B5EF4-FFF2-40B4-BE49-F238E27FC236}">
                    <a16:creationId xmlns:a16="http://schemas.microsoft.com/office/drawing/2014/main" id="{970718E9-9CD7-4ADF-A437-D7A3315EBC42}"/>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08" name="Freeform: Shape 107">
                <a:extLst>
                  <a:ext uri="{FF2B5EF4-FFF2-40B4-BE49-F238E27FC236}">
                    <a16:creationId xmlns:a16="http://schemas.microsoft.com/office/drawing/2014/main" id="{E2C1F743-2977-439B-A79D-80A8980F1525}"/>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grpSp>
        <p:sp>
          <p:nvSpPr>
            <p:cNvPr id="106" name="Freeform: Shape 105">
              <a:extLst>
                <a:ext uri="{FF2B5EF4-FFF2-40B4-BE49-F238E27FC236}">
                  <a16:creationId xmlns:a16="http://schemas.microsoft.com/office/drawing/2014/main" id="{4FC0E023-0C19-4B5D-B011-7CA8D4D932D6}"/>
                </a:ext>
              </a:extLst>
            </p:cNvPr>
            <p:cNvSpPr/>
            <p:nvPr/>
          </p:nvSpPr>
          <p:spPr>
            <a:xfrm>
              <a:off x="11738104" y="3067017"/>
              <a:ext cx="560418" cy="560417"/>
            </a:xfrm>
            <a:custGeom>
              <a:avLst/>
              <a:gdLst>
                <a:gd name="connsiteX0" fmla="*/ 280040 w 560418"/>
                <a:gd name="connsiteY0" fmla="*/ 129268 h 560417"/>
                <a:gd name="connsiteX1" fmla="*/ 129269 w 560418"/>
                <a:gd name="connsiteY1" fmla="*/ 280039 h 560417"/>
                <a:gd name="connsiteX2" fmla="*/ 280040 w 560418"/>
                <a:gd name="connsiteY2" fmla="*/ 430811 h 560417"/>
                <a:gd name="connsiteX3" fmla="*/ 430812 w 560418"/>
                <a:gd name="connsiteY3" fmla="*/ 280039 h 560417"/>
                <a:gd name="connsiteX4" fmla="*/ 280040 w 560418"/>
                <a:gd name="connsiteY4" fmla="*/ 129268 h 560417"/>
                <a:gd name="connsiteX5" fmla="*/ 271505 w 560418"/>
                <a:gd name="connsiteY5" fmla="*/ 0 h 560417"/>
                <a:gd name="connsiteX6" fmla="*/ 288910 w 560418"/>
                <a:gd name="connsiteY6" fmla="*/ 1161 h 560417"/>
                <a:gd name="connsiteX7" fmla="*/ 306315 w 560418"/>
                <a:gd name="connsiteY7" fmla="*/ 2318 h 560417"/>
                <a:gd name="connsiteX8" fmla="*/ 323717 w 560418"/>
                <a:gd name="connsiteY8" fmla="*/ 3479 h 560417"/>
                <a:gd name="connsiteX9" fmla="*/ 338801 w 560418"/>
                <a:gd name="connsiteY9" fmla="*/ 89341 h 560417"/>
                <a:gd name="connsiteX10" fmla="*/ 394496 w 560418"/>
                <a:gd name="connsiteY10" fmla="*/ 117187 h 560417"/>
                <a:gd name="connsiteX11" fmla="*/ 472233 w 560418"/>
                <a:gd name="connsiteY11" fmla="*/ 77737 h 560417"/>
                <a:gd name="connsiteX12" fmla="*/ 483838 w 560418"/>
                <a:gd name="connsiteY12" fmla="*/ 90502 h 560417"/>
                <a:gd name="connsiteX13" fmla="*/ 495439 w 560418"/>
                <a:gd name="connsiteY13" fmla="*/ 103264 h 560417"/>
                <a:gd name="connsiteX14" fmla="*/ 507044 w 560418"/>
                <a:gd name="connsiteY14" fmla="*/ 116026 h 560417"/>
                <a:gd name="connsiteX15" fmla="*/ 457149 w 560418"/>
                <a:gd name="connsiteY15" fmla="*/ 187963 h 560417"/>
                <a:gd name="connsiteX16" fmla="*/ 476877 w 560418"/>
                <a:gd name="connsiteY16" fmla="*/ 245980 h 560417"/>
                <a:gd name="connsiteX17" fmla="*/ 560418 w 560418"/>
                <a:gd name="connsiteY17" fmla="*/ 272665 h 560417"/>
                <a:gd name="connsiteX18" fmla="*/ 559257 w 560418"/>
                <a:gd name="connsiteY18" fmla="*/ 290070 h 560417"/>
                <a:gd name="connsiteX19" fmla="*/ 558096 w 560418"/>
                <a:gd name="connsiteY19" fmla="*/ 307472 h 560417"/>
                <a:gd name="connsiteX20" fmla="*/ 556935 w 560418"/>
                <a:gd name="connsiteY20" fmla="*/ 324877 h 560417"/>
                <a:gd name="connsiteX21" fmla="*/ 471076 w 560418"/>
                <a:gd name="connsiteY21" fmla="*/ 339961 h 560417"/>
                <a:gd name="connsiteX22" fmla="*/ 443227 w 560418"/>
                <a:gd name="connsiteY22" fmla="*/ 394496 h 560417"/>
                <a:gd name="connsiteX23" fmla="*/ 482677 w 560418"/>
                <a:gd name="connsiteY23" fmla="*/ 472232 h 560417"/>
                <a:gd name="connsiteX24" fmla="*/ 469915 w 560418"/>
                <a:gd name="connsiteY24" fmla="*/ 483837 h 560417"/>
                <a:gd name="connsiteX25" fmla="*/ 457149 w 560418"/>
                <a:gd name="connsiteY25" fmla="*/ 495439 h 560417"/>
                <a:gd name="connsiteX26" fmla="*/ 444387 w 560418"/>
                <a:gd name="connsiteY26" fmla="*/ 507043 h 560417"/>
                <a:gd name="connsiteX27" fmla="*/ 372451 w 560418"/>
                <a:gd name="connsiteY27" fmla="*/ 457149 h 560417"/>
                <a:gd name="connsiteX28" fmla="*/ 314438 w 560418"/>
                <a:gd name="connsiteY28" fmla="*/ 476876 h 560417"/>
                <a:gd name="connsiteX29" fmla="*/ 287749 w 560418"/>
                <a:gd name="connsiteY29" fmla="*/ 560417 h 560417"/>
                <a:gd name="connsiteX30" fmla="*/ 270344 w 560418"/>
                <a:gd name="connsiteY30" fmla="*/ 559256 h 560417"/>
                <a:gd name="connsiteX31" fmla="*/ 252942 w 560418"/>
                <a:gd name="connsiteY31" fmla="*/ 558095 h 560417"/>
                <a:gd name="connsiteX32" fmla="*/ 235536 w 560418"/>
                <a:gd name="connsiteY32" fmla="*/ 556934 h 560417"/>
                <a:gd name="connsiteX33" fmla="*/ 220453 w 560418"/>
                <a:gd name="connsiteY33" fmla="*/ 471075 h 560417"/>
                <a:gd name="connsiteX34" fmla="*/ 164761 w 560418"/>
                <a:gd name="connsiteY34" fmla="*/ 443226 h 560417"/>
                <a:gd name="connsiteX35" fmla="*/ 87020 w 560418"/>
                <a:gd name="connsiteY35" fmla="*/ 482676 h 560417"/>
                <a:gd name="connsiteX36" fmla="*/ 75419 w 560418"/>
                <a:gd name="connsiteY36" fmla="*/ 469914 h 560417"/>
                <a:gd name="connsiteX37" fmla="*/ 63814 w 560418"/>
                <a:gd name="connsiteY37" fmla="*/ 457149 h 560417"/>
                <a:gd name="connsiteX38" fmla="*/ 52213 w 560418"/>
                <a:gd name="connsiteY38" fmla="*/ 444387 h 560417"/>
                <a:gd name="connsiteX39" fmla="*/ 102104 w 560418"/>
                <a:gd name="connsiteY39" fmla="*/ 372450 h 560417"/>
                <a:gd name="connsiteX40" fmla="*/ 82381 w 560418"/>
                <a:gd name="connsiteY40" fmla="*/ 313276 h 560417"/>
                <a:gd name="connsiteX41" fmla="*/ 0 w 560418"/>
                <a:gd name="connsiteY41" fmla="*/ 286588 h 560417"/>
                <a:gd name="connsiteX42" fmla="*/ 1161 w 560418"/>
                <a:gd name="connsiteY42" fmla="*/ 269186 h 560417"/>
                <a:gd name="connsiteX43" fmla="*/ 2319 w 560418"/>
                <a:gd name="connsiteY43" fmla="*/ 251780 h 560417"/>
                <a:gd name="connsiteX44" fmla="*/ 3479 w 560418"/>
                <a:gd name="connsiteY44" fmla="*/ 234375 h 560417"/>
                <a:gd name="connsiteX45" fmla="*/ 88181 w 560418"/>
                <a:gd name="connsiteY45" fmla="*/ 219291 h 560417"/>
                <a:gd name="connsiteX46" fmla="*/ 116027 w 560418"/>
                <a:gd name="connsiteY46" fmla="*/ 163599 h 560417"/>
                <a:gd name="connsiteX47" fmla="*/ 76576 w 560418"/>
                <a:gd name="connsiteY47" fmla="*/ 87020 h 560417"/>
                <a:gd name="connsiteX48" fmla="*/ 89342 w 560418"/>
                <a:gd name="connsiteY48" fmla="*/ 75418 h 560417"/>
                <a:gd name="connsiteX49" fmla="*/ 102104 w 560418"/>
                <a:gd name="connsiteY49" fmla="*/ 63814 h 560417"/>
                <a:gd name="connsiteX50" fmla="*/ 114866 w 560418"/>
                <a:gd name="connsiteY50" fmla="*/ 52212 h 560417"/>
                <a:gd name="connsiteX51" fmla="*/ 185645 w 560418"/>
                <a:gd name="connsiteY51" fmla="*/ 102103 h 560417"/>
                <a:gd name="connsiteX52" fmla="*/ 244820 w 560418"/>
                <a:gd name="connsiteY52" fmla="*/ 82380 h 5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60418" h="560417">
                  <a:moveTo>
                    <a:pt x="280040" y="129268"/>
                  </a:moveTo>
                  <a:cubicBezTo>
                    <a:pt x="196771" y="129268"/>
                    <a:pt x="129269" y="196770"/>
                    <a:pt x="129269" y="280039"/>
                  </a:cubicBezTo>
                  <a:cubicBezTo>
                    <a:pt x="129269" y="363309"/>
                    <a:pt x="196771" y="430811"/>
                    <a:pt x="280040" y="430811"/>
                  </a:cubicBezTo>
                  <a:cubicBezTo>
                    <a:pt x="363309" y="430811"/>
                    <a:pt x="430812" y="363309"/>
                    <a:pt x="430812" y="280039"/>
                  </a:cubicBezTo>
                  <a:cubicBezTo>
                    <a:pt x="430812" y="196770"/>
                    <a:pt x="363309" y="129268"/>
                    <a:pt x="280040" y="129268"/>
                  </a:cubicBezTo>
                  <a:close/>
                  <a:moveTo>
                    <a:pt x="271505" y="0"/>
                  </a:moveTo>
                  <a:lnTo>
                    <a:pt x="288910" y="1161"/>
                  </a:lnTo>
                  <a:lnTo>
                    <a:pt x="306315" y="2318"/>
                  </a:lnTo>
                  <a:lnTo>
                    <a:pt x="323717" y="3479"/>
                  </a:lnTo>
                  <a:lnTo>
                    <a:pt x="338801" y="89341"/>
                  </a:lnTo>
                  <a:cubicBezTo>
                    <a:pt x="358528" y="96303"/>
                    <a:pt x="377091" y="104425"/>
                    <a:pt x="394496" y="117187"/>
                  </a:cubicBezTo>
                  <a:lnTo>
                    <a:pt x="472233" y="77737"/>
                  </a:lnTo>
                  <a:lnTo>
                    <a:pt x="483838" y="90502"/>
                  </a:lnTo>
                  <a:lnTo>
                    <a:pt x="495439" y="103264"/>
                  </a:lnTo>
                  <a:lnTo>
                    <a:pt x="507044" y="116026"/>
                  </a:lnTo>
                  <a:lnTo>
                    <a:pt x="457149" y="187963"/>
                  </a:lnTo>
                  <a:cubicBezTo>
                    <a:pt x="466433" y="206529"/>
                    <a:pt x="473394" y="226253"/>
                    <a:pt x="476877" y="245980"/>
                  </a:cubicBezTo>
                  <a:lnTo>
                    <a:pt x="560418" y="272665"/>
                  </a:lnTo>
                  <a:lnTo>
                    <a:pt x="559257" y="290070"/>
                  </a:lnTo>
                  <a:lnTo>
                    <a:pt x="558096" y="307472"/>
                  </a:lnTo>
                  <a:lnTo>
                    <a:pt x="556935" y="324877"/>
                  </a:lnTo>
                  <a:lnTo>
                    <a:pt x="471076" y="339961"/>
                  </a:lnTo>
                  <a:cubicBezTo>
                    <a:pt x="464111" y="358527"/>
                    <a:pt x="454831" y="377090"/>
                    <a:pt x="443227" y="394496"/>
                  </a:cubicBezTo>
                  <a:lnTo>
                    <a:pt x="482677" y="472232"/>
                  </a:lnTo>
                  <a:lnTo>
                    <a:pt x="469915" y="483837"/>
                  </a:lnTo>
                  <a:lnTo>
                    <a:pt x="457149" y="495439"/>
                  </a:lnTo>
                  <a:lnTo>
                    <a:pt x="444387" y="507043"/>
                  </a:lnTo>
                  <a:lnTo>
                    <a:pt x="372451" y="457149"/>
                  </a:lnTo>
                  <a:cubicBezTo>
                    <a:pt x="353885" y="466432"/>
                    <a:pt x="334161" y="473393"/>
                    <a:pt x="314438" y="476876"/>
                  </a:cubicBezTo>
                  <a:lnTo>
                    <a:pt x="287749" y="560417"/>
                  </a:lnTo>
                  <a:lnTo>
                    <a:pt x="270344" y="559256"/>
                  </a:lnTo>
                  <a:lnTo>
                    <a:pt x="252942" y="558095"/>
                  </a:lnTo>
                  <a:lnTo>
                    <a:pt x="235536" y="556934"/>
                  </a:lnTo>
                  <a:lnTo>
                    <a:pt x="220453" y="471075"/>
                  </a:lnTo>
                  <a:cubicBezTo>
                    <a:pt x="200729" y="464110"/>
                    <a:pt x="182163" y="454831"/>
                    <a:pt x="164761" y="443226"/>
                  </a:cubicBezTo>
                  <a:lnTo>
                    <a:pt x="87020" y="482676"/>
                  </a:lnTo>
                  <a:lnTo>
                    <a:pt x="75419" y="469914"/>
                  </a:lnTo>
                  <a:lnTo>
                    <a:pt x="63814" y="457149"/>
                  </a:lnTo>
                  <a:lnTo>
                    <a:pt x="52213" y="444387"/>
                  </a:lnTo>
                  <a:lnTo>
                    <a:pt x="102104" y="372450"/>
                  </a:lnTo>
                  <a:cubicBezTo>
                    <a:pt x="92821" y="353884"/>
                    <a:pt x="85860" y="333000"/>
                    <a:pt x="82381" y="313276"/>
                  </a:cubicBezTo>
                  <a:lnTo>
                    <a:pt x="0" y="286588"/>
                  </a:lnTo>
                  <a:lnTo>
                    <a:pt x="1161" y="269186"/>
                  </a:lnTo>
                  <a:lnTo>
                    <a:pt x="2319" y="251780"/>
                  </a:lnTo>
                  <a:lnTo>
                    <a:pt x="3479" y="234375"/>
                  </a:lnTo>
                  <a:lnTo>
                    <a:pt x="88181" y="219291"/>
                  </a:lnTo>
                  <a:cubicBezTo>
                    <a:pt x="93982" y="199568"/>
                    <a:pt x="103265" y="181001"/>
                    <a:pt x="116027" y="163599"/>
                  </a:cubicBezTo>
                  <a:lnTo>
                    <a:pt x="76576" y="87020"/>
                  </a:lnTo>
                  <a:lnTo>
                    <a:pt x="89342" y="75418"/>
                  </a:lnTo>
                  <a:lnTo>
                    <a:pt x="102104" y="63814"/>
                  </a:lnTo>
                  <a:lnTo>
                    <a:pt x="114866" y="52212"/>
                  </a:lnTo>
                  <a:lnTo>
                    <a:pt x="185645" y="102103"/>
                  </a:lnTo>
                  <a:cubicBezTo>
                    <a:pt x="204208" y="92820"/>
                    <a:pt x="223935" y="85859"/>
                    <a:pt x="244820" y="82380"/>
                  </a:cubicBezTo>
                  <a:close/>
                </a:path>
              </a:pathLst>
            </a:custGeom>
            <a:solidFill>
              <a:schemeClr val="bg1"/>
            </a:solidFill>
            <a:ln w="15875" cap="flat">
              <a:solidFill>
                <a:schemeClr val="tx1"/>
              </a:solidFill>
              <a:prstDash val="solid"/>
              <a:round/>
            </a:ln>
          </p:spPr>
          <p:txBody>
            <a:bodyPr wrap="square" rtlCol="0" anchor="ctr">
              <a:noAutofit/>
            </a:bodyPr>
            <a:lstStyle/>
            <a:p>
              <a:pPr defTabSz="609562">
                <a:defRPr/>
              </a:pPr>
              <a:endParaRPr lang="en-US" sz="1500">
                <a:solidFill>
                  <a:srgbClr val="FFFFFF"/>
                </a:solidFill>
              </a:endParaRPr>
            </a:p>
          </p:txBody>
        </p:sp>
      </p:grpSp>
      <p:grpSp>
        <p:nvGrpSpPr>
          <p:cNvPr id="109" name="Group 108">
            <a:extLst>
              <a:ext uri="{FF2B5EF4-FFF2-40B4-BE49-F238E27FC236}">
                <a16:creationId xmlns:a16="http://schemas.microsoft.com/office/drawing/2014/main" id="{C96B2C9E-C5CF-4CA1-A41C-3BA97504171C}"/>
              </a:ext>
            </a:extLst>
          </p:cNvPr>
          <p:cNvGrpSpPr/>
          <p:nvPr/>
        </p:nvGrpSpPr>
        <p:grpSpPr>
          <a:xfrm>
            <a:off x="6056065" y="3558746"/>
            <a:ext cx="606286" cy="622437"/>
            <a:chOff x="11775652" y="4756665"/>
            <a:chExt cx="483729" cy="496615"/>
          </a:xfrm>
        </p:grpSpPr>
        <p:grpSp>
          <p:nvGrpSpPr>
            <p:cNvPr id="110" name="Graphic 268">
              <a:extLst>
                <a:ext uri="{FF2B5EF4-FFF2-40B4-BE49-F238E27FC236}">
                  <a16:creationId xmlns:a16="http://schemas.microsoft.com/office/drawing/2014/main" id="{402AC34E-AA82-4E6C-B938-6A45CA9510C2}"/>
                </a:ext>
              </a:extLst>
            </p:cNvPr>
            <p:cNvGrpSpPr/>
            <p:nvPr/>
          </p:nvGrpSpPr>
          <p:grpSpPr>
            <a:xfrm>
              <a:off x="11775652" y="4756665"/>
              <a:ext cx="483729" cy="496615"/>
              <a:chOff x="4562059" y="6255271"/>
              <a:chExt cx="483729" cy="496616"/>
            </a:xfrm>
          </p:grpSpPr>
          <p:sp>
            <p:nvSpPr>
              <p:cNvPr id="114" name="Freeform: Shape 113">
                <a:extLst>
                  <a:ext uri="{FF2B5EF4-FFF2-40B4-BE49-F238E27FC236}">
                    <a16:creationId xmlns:a16="http://schemas.microsoft.com/office/drawing/2014/main" id="{91531432-A884-49EB-AC94-189AB80C4077}"/>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5" name="Freeform: Shape 114">
                <a:extLst>
                  <a:ext uri="{FF2B5EF4-FFF2-40B4-BE49-F238E27FC236}">
                    <a16:creationId xmlns:a16="http://schemas.microsoft.com/office/drawing/2014/main" id="{68DA2ADB-F176-4CCD-98AD-55CA990A5E25}"/>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6" name="Freeform: Shape 115">
                <a:extLst>
                  <a:ext uri="{FF2B5EF4-FFF2-40B4-BE49-F238E27FC236}">
                    <a16:creationId xmlns:a16="http://schemas.microsoft.com/office/drawing/2014/main" id="{037CAF82-E578-49EF-9FCD-FC72A92264EB}"/>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117" name="Freeform: Shape 116">
                <a:extLst>
                  <a:ext uri="{FF2B5EF4-FFF2-40B4-BE49-F238E27FC236}">
                    <a16:creationId xmlns:a16="http://schemas.microsoft.com/office/drawing/2014/main" id="{DAD7AC7A-0957-4182-A2A7-DF4A62479653}"/>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sp>
            <p:nvSpPr>
              <p:cNvPr id="118" name="Freeform: Shape 117">
                <a:extLst>
                  <a:ext uri="{FF2B5EF4-FFF2-40B4-BE49-F238E27FC236}">
                    <a16:creationId xmlns:a16="http://schemas.microsoft.com/office/drawing/2014/main" id="{03FFB507-9713-42DC-A5C0-70137C36AB3C}"/>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19" name="Freeform: Shape 118">
                <a:extLst>
                  <a:ext uri="{FF2B5EF4-FFF2-40B4-BE49-F238E27FC236}">
                    <a16:creationId xmlns:a16="http://schemas.microsoft.com/office/drawing/2014/main" id="{F9A0CD69-69C8-4083-93D1-977CAB972B29}"/>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0" name="Freeform: Shape 119">
                <a:extLst>
                  <a:ext uri="{FF2B5EF4-FFF2-40B4-BE49-F238E27FC236}">
                    <a16:creationId xmlns:a16="http://schemas.microsoft.com/office/drawing/2014/main" id="{8FA6CBC8-FE5B-49A0-B980-48D800530B2F}"/>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1" name="Freeform: Shape 120">
                <a:extLst>
                  <a:ext uri="{FF2B5EF4-FFF2-40B4-BE49-F238E27FC236}">
                    <a16:creationId xmlns:a16="http://schemas.microsoft.com/office/drawing/2014/main" id="{41C6FFCF-D8F9-40DA-BD96-28036432DCFC}"/>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tx1"/>
              </a:solidFill>
              <a:ln w="15875" cap="flat">
                <a:solidFill>
                  <a:schemeClr val="tx1"/>
                </a:solidFill>
                <a:prstDash val="solid"/>
                <a:miter/>
              </a:ln>
            </p:spPr>
            <p:txBody>
              <a:bodyPr rtlCol="0" anchor="ctr"/>
              <a:lstStyle/>
              <a:p>
                <a:pPr defTabSz="609562">
                  <a:defRPr/>
                </a:pPr>
                <a:endParaRPr lang="en-US" sz="1500">
                  <a:solidFill>
                    <a:srgbClr val="FFFFFF"/>
                  </a:solidFill>
                </a:endParaRPr>
              </a:p>
            </p:txBody>
          </p:sp>
        </p:grpSp>
        <p:grpSp>
          <p:nvGrpSpPr>
            <p:cNvPr id="111" name="Graphic 244">
              <a:extLst>
                <a:ext uri="{FF2B5EF4-FFF2-40B4-BE49-F238E27FC236}">
                  <a16:creationId xmlns:a16="http://schemas.microsoft.com/office/drawing/2014/main" id="{3C6EAF39-A431-4412-9A29-4B264F235F82}"/>
                </a:ext>
              </a:extLst>
            </p:cNvPr>
            <p:cNvGrpSpPr/>
            <p:nvPr/>
          </p:nvGrpSpPr>
          <p:grpSpPr>
            <a:xfrm>
              <a:off x="11885192" y="4863122"/>
              <a:ext cx="274189" cy="274189"/>
              <a:chOff x="7761796" y="567771"/>
              <a:chExt cx="164141" cy="164141"/>
            </a:xfrm>
          </p:grpSpPr>
          <p:sp>
            <p:nvSpPr>
              <p:cNvPr id="112" name="Freeform: Shape 111">
                <a:extLst>
                  <a:ext uri="{FF2B5EF4-FFF2-40B4-BE49-F238E27FC236}">
                    <a16:creationId xmlns:a16="http://schemas.microsoft.com/office/drawing/2014/main" id="{4A8F5D8F-BA42-4C7C-84E0-FBADC2E34B88}"/>
                  </a:ext>
                </a:extLst>
              </p:cNvPr>
              <p:cNvSpPr/>
              <p:nvPr/>
            </p:nvSpPr>
            <p:spPr>
              <a:xfrm>
                <a:off x="7761796" y="567771"/>
                <a:ext cx="164141" cy="164141"/>
              </a:xfrm>
              <a:custGeom>
                <a:avLst/>
                <a:gdLst>
                  <a:gd name="connsiteX0" fmla="*/ 19311 w 164140"/>
                  <a:gd name="connsiteY0" fmla="*/ 128094 h 164140"/>
                  <a:gd name="connsiteX1" fmla="*/ 22529 w 164140"/>
                  <a:gd name="connsiteY1" fmla="*/ 131634 h 164140"/>
                  <a:gd name="connsiteX2" fmla="*/ 25748 w 164140"/>
                  <a:gd name="connsiteY2" fmla="*/ 135175 h 164140"/>
                  <a:gd name="connsiteX3" fmla="*/ 28966 w 164140"/>
                  <a:gd name="connsiteY3" fmla="*/ 138715 h 164140"/>
                  <a:gd name="connsiteX4" fmla="*/ 50530 w 164140"/>
                  <a:gd name="connsiteY4" fmla="*/ 127772 h 164140"/>
                  <a:gd name="connsiteX5" fmla="*/ 65978 w 164140"/>
                  <a:gd name="connsiteY5" fmla="*/ 135497 h 164140"/>
                  <a:gd name="connsiteX6" fmla="*/ 70162 w 164140"/>
                  <a:gd name="connsiteY6" fmla="*/ 159313 h 164140"/>
                  <a:gd name="connsiteX7" fmla="*/ 74990 w 164140"/>
                  <a:gd name="connsiteY7" fmla="*/ 159635 h 164140"/>
                  <a:gd name="connsiteX8" fmla="*/ 79817 w 164140"/>
                  <a:gd name="connsiteY8" fmla="*/ 159957 h 164140"/>
                  <a:gd name="connsiteX9" fmla="*/ 84645 w 164140"/>
                  <a:gd name="connsiteY9" fmla="*/ 160279 h 164140"/>
                  <a:gd name="connsiteX10" fmla="*/ 92048 w 164140"/>
                  <a:gd name="connsiteY10" fmla="*/ 137106 h 164140"/>
                  <a:gd name="connsiteX11" fmla="*/ 108140 w 164140"/>
                  <a:gd name="connsiteY11" fmla="*/ 131634 h 164140"/>
                  <a:gd name="connsiteX12" fmla="*/ 128094 w 164140"/>
                  <a:gd name="connsiteY12" fmla="*/ 145474 h 164140"/>
                  <a:gd name="connsiteX13" fmla="*/ 131634 w 164140"/>
                  <a:gd name="connsiteY13" fmla="*/ 142255 h 164140"/>
                  <a:gd name="connsiteX14" fmla="*/ 135175 w 164140"/>
                  <a:gd name="connsiteY14" fmla="*/ 139037 h 164140"/>
                  <a:gd name="connsiteX15" fmla="*/ 138715 w 164140"/>
                  <a:gd name="connsiteY15" fmla="*/ 135818 h 164140"/>
                  <a:gd name="connsiteX16" fmla="*/ 127772 w 164140"/>
                  <a:gd name="connsiteY16" fmla="*/ 114255 h 164140"/>
                  <a:gd name="connsiteX17" fmla="*/ 135497 w 164140"/>
                  <a:gd name="connsiteY17" fmla="*/ 99128 h 164140"/>
                  <a:gd name="connsiteX18" fmla="*/ 159313 w 164140"/>
                  <a:gd name="connsiteY18" fmla="*/ 94944 h 164140"/>
                  <a:gd name="connsiteX19" fmla="*/ 159635 w 164140"/>
                  <a:gd name="connsiteY19" fmla="*/ 90116 h 164140"/>
                  <a:gd name="connsiteX20" fmla="*/ 159957 w 164140"/>
                  <a:gd name="connsiteY20" fmla="*/ 85289 h 164140"/>
                  <a:gd name="connsiteX21" fmla="*/ 160279 w 164140"/>
                  <a:gd name="connsiteY21" fmla="*/ 80461 h 164140"/>
                  <a:gd name="connsiteX22" fmla="*/ 137106 w 164140"/>
                  <a:gd name="connsiteY22" fmla="*/ 73059 h 164140"/>
                  <a:gd name="connsiteX23" fmla="*/ 131634 w 164140"/>
                  <a:gd name="connsiteY23" fmla="*/ 56966 h 164140"/>
                  <a:gd name="connsiteX24" fmla="*/ 145474 w 164140"/>
                  <a:gd name="connsiteY24" fmla="*/ 37012 h 164140"/>
                  <a:gd name="connsiteX25" fmla="*/ 142255 w 164140"/>
                  <a:gd name="connsiteY25" fmla="*/ 33472 h 164140"/>
                  <a:gd name="connsiteX26" fmla="*/ 139037 w 164140"/>
                  <a:gd name="connsiteY26" fmla="*/ 29932 h 164140"/>
                  <a:gd name="connsiteX27" fmla="*/ 135818 w 164140"/>
                  <a:gd name="connsiteY27" fmla="*/ 26391 h 164140"/>
                  <a:gd name="connsiteX28" fmla="*/ 114255 w 164140"/>
                  <a:gd name="connsiteY28" fmla="*/ 37334 h 164140"/>
                  <a:gd name="connsiteX29" fmla="*/ 98806 w 164140"/>
                  <a:gd name="connsiteY29" fmla="*/ 29610 h 164140"/>
                  <a:gd name="connsiteX30" fmla="*/ 94622 w 164140"/>
                  <a:gd name="connsiteY30" fmla="*/ 5793 h 164140"/>
                  <a:gd name="connsiteX31" fmla="*/ 89795 w 164140"/>
                  <a:gd name="connsiteY31" fmla="*/ 5471 h 164140"/>
                  <a:gd name="connsiteX32" fmla="*/ 84967 w 164140"/>
                  <a:gd name="connsiteY32" fmla="*/ 5150 h 164140"/>
                  <a:gd name="connsiteX33" fmla="*/ 80139 w 164140"/>
                  <a:gd name="connsiteY33" fmla="*/ 4828 h 164140"/>
                  <a:gd name="connsiteX34" fmla="*/ 72737 w 164140"/>
                  <a:gd name="connsiteY34" fmla="*/ 27679 h 164140"/>
                  <a:gd name="connsiteX35" fmla="*/ 56323 w 164140"/>
                  <a:gd name="connsiteY35" fmla="*/ 33150 h 164140"/>
                  <a:gd name="connsiteX36" fmla="*/ 36690 w 164140"/>
                  <a:gd name="connsiteY36" fmla="*/ 19311 h 164140"/>
                  <a:gd name="connsiteX37" fmla="*/ 33150 w 164140"/>
                  <a:gd name="connsiteY37" fmla="*/ 22529 h 164140"/>
                  <a:gd name="connsiteX38" fmla="*/ 29610 w 164140"/>
                  <a:gd name="connsiteY38" fmla="*/ 25748 h 164140"/>
                  <a:gd name="connsiteX39" fmla="*/ 26069 w 164140"/>
                  <a:gd name="connsiteY39" fmla="*/ 28966 h 164140"/>
                  <a:gd name="connsiteX40" fmla="*/ 37012 w 164140"/>
                  <a:gd name="connsiteY40" fmla="*/ 50208 h 164140"/>
                  <a:gd name="connsiteX41" fmla="*/ 29288 w 164140"/>
                  <a:gd name="connsiteY41" fmla="*/ 65656 h 164140"/>
                  <a:gd name="connsiteX42" fmla="*/ 5793 w 164140"/>
                  <a:gd name="connsiteY42" fmla="*/ 69840 h 164140"/>
                  <a:gd name="connsiteX43" fmla="*/ 5471 w 164140"/>
                  <a:gd name="connsiteY43" fmla="*/ 74668 h 164140"/>
                  <a:gd name="connsiteX44" fmla="*/ 5150 w 164140"/>
                  <a:gd name="connsiteY44" fmla="*/ 79496 h 164140"/>
                  <a:gd name="connsiteX45" fmla="*/ 4828 w 164140"/>
                  <a:gd name="connsiteY45" fmla="*/ 84323 h 164140"/>
                  <a:gd name="connsiteX46" fmla="*/ 27679 w 164140"/>
                  <a:gd name="connsiteY46" fmla="*/ 91726 h 164140"/>
                  <a:gd name="connsiteX47" fmla="*/ 33150 w 164140"/>
                  <a:gd name="connsiteY47" fmla="*/ 108140 h 164140"/>
                  <a:gd name="connsiteX48" fmla="*/ 19311 w 164140"/>
                  <a:gd name="connsiteY48" fmla="*/ 12809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4140" h="164140">
                    <a:moveTo>
                      <a:pt x="19311" y="128094"/>
                    </a:moveTo>
                    <a:lnTo>
                      <a:pt x="22529" y="131634"/>
                    </a:lnTo>
                    <a:lnTo>
                      <a:pt x="25748" y="135175"/>
                    </a:lnTo>
                    <a:lnTo>
                      <a:pt x="28966" y="138715"/>
                    </a:lnTo>
                    <a:lnTo>
                      <a:pt x="50530" y="127772"/>
                    </a:lnTo>
                    <a:cubicBezTo>
                      <a:pt x="55357" y="130991"/>
                      <a:pt x="60507" y="133565"/>
                      <a:pt x="65978" y="135497"/>
                    </a:cubicBezTo>
                    <a:lnTo>
                      <a:pt x="70162" y="159313"/>
                    </a:lnTo>
                    <a:lnTo>
                      <a:pt x="74990" y="159635"/>
                    </a:lnTo>
                    <a:lnTo>
                      <a:pt x="79817" y="159957"/>
                    </a:lnTo>
                    <a:lnTo>
                      <a:pt x="84645" y="160279"/>
                    </a:lnTo>
                    <a:lnTo>
                      <a:pt x="92048" y="137106"/>
                    </a:lnTo>
                    <a:cubicBezTo>
                      <a:pt x="97519" y="136140"/>
                      <a:pt x="102990" y="134209"/>
                      <a:pt x="108140" y="131634"/>
                    </a:cubicBezTo>
                    <a:lnTo>
                      <a:pt x="128094" y="145474"/>
                    </a:lnTo>
                    <a:lnTo>
                      <a:pt x="131634" y="142255"/>
                    </a:lnTo>
                    <a:lnTo>
                      <a:pt x="135175" y="139037"/>
                    </a:lnTo>
                    <a:lnTo>
                      <a:pt x="138715" y="135818"/>
                    </a:lnTo>
                    <a:lnTo>
                      <a:pt x="127772" y="114255"/>
                    </a:lnTo>
                    <a:cubicBezTo>
                      <a:pt x="130991" y="109427"/>
                      <a:pt x="133565" y="104278"/>
                      <a:pt x="135497" y="99128"/>
                    </a:cubicBezTo>
                    <a:lnTo>
                      <a:pt x="159313" y="94944"/>
                    </a:lnTo>
                    <a:lnTo>
                      <a:pt x="159635" y="90116"/>
                    </a:lnTo>
                    <a:lnTo>
                      <a:pt x="159957" y="85289"/>
                    </a:lnTo>
                    <a:lnTo>
                      <a:pt x="160279" y="80461"/>
                    </a:lnTo>
                    <a:lnTo>
                      <a:pt x="137106" y="73059"/>
                    </a:lnTo>
                    <a:cubicBezTo>
                      <a:pt x="136140" y="67587"/>
                      <a:pt x="134209" y="62116"/>
                      <a:pt x="131634" y="56966"/>
                    </a:cubicBezTo>
                    <a:lnTo>
                      <a:pt x="145474" y="37012"/>
                    </a:lnTo>
                    <a:lnTo>
                      <a:pt x="142255" y="33472"/>
                    </a:lnTo>
                    <a:lnTo>
                      <a:pt x="139037" y="29932"/>
                    </a:lnTo>
                    <a:lnTo>
                      <a:pt x="135818" y="26391"/>
                    </a:lnTo>
                    <a:lnTo>
                      <a:pt x="114255" y="37334"/>
                    </a:lnTo>
                    <a:cubicBezTo>
                      <a:pt x="109427" y="33794"/>
                      <a:pt x="104278" y="31541"/>
                      <a:pt x="98806" y="29610"/>
                    </a:cubicBezTo>
                    <a:lnTo>
                      <a:pt x="94622" y="5793"/>
                    </a:lnTo>
                    <a:lnTo>
                      <a:pt x="89795" y="5471"/>
                    </a:lnTo>
                    <a:lnTo>
                      <a:pt x="84967" y="5150"/>
                    </a:lnTo>
                    <a:lnTo>
                      <a:pt x="80139" y="4828"/>
                    </a:lnTo>
                    <a:lnTo>
                      <a:pt x="72737" y="27679"/>
                    </a:lnTo>
                    <a:cubicBezTo>
                      <a:pt x="66944" y="28644"/>
                      <a:pt x="61472" y="30575"/>
                      <a:pt x="56323" y="33150"/>
                    </a:cubicBezTo>
                    <a:lnTo>
                      <a:pt x="36690" y="19311"/>
                    </a:lnTo>
                    <a:lnTo>
                      <a:pt x="33150" y="22529"/>
                    </a:lnTo>
                    <a:lnTo>
                      <a:pt x="29610" y="25748"/>
                    </a:lnTo>
                    <a:lnTo>
                      <a:pt x="26069" y="28966"/>
                    </a:lnTo>
                    <a:lnTo>
                      <a:pt x="37012" y="50208"/>
                    </a:lnTo>
                    <a:cubicBezTo>
                      <a:pt x="33472" y="55035"/>
                      <a:pt x="30897" y="60185"/>
                      <a:pt x="29288" y="65656"/>
                    </a:cubicBezTo>
                    <a:lnTo>
                      <a:pt x="5793" y="69840"/>
                    </a:lnTo>
                    <a:lnTo>
                      <a:pt x="5471" y="74668"/>
                    </a:lnTo>
                    <a:lnTo>
                      <a:pt x="5150" y="79496"/>
                    </a:lnTo>
                    <a:lnTo>
                      <a:pt x="4828" y="84323"/>
                    </a:lnTo>
                    <a:lnTo>
                      <a:pt x="27679" y="91726"/>
                    </a:lnTo>
                    <a:cubicBezTo>
                      <a:pt x="28644" y="97197"/>
                      <a:pt x="30575" y="102990"/>
                      <a:pt x="33150" y="108140"/>
                    </a:cubicBezTo>
                    <a:lnTo>
                      <a:pt x="19311" y="128094"/>
                    </a:ln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13" name="Freeform: Shape 112">
                <a:extLst>
                  <a:ext uri="{FF2B5EF4-FFF2-40B4-BE49-F238E27FC236}">
                    <a16:creationId xmlns:a16="http://schemas.microsoft.com/office/drawing/2014/main" id="{1FDDDC56-7902-405A-B82E-3665943AEFA5}"/>
                  </a:ext>
                </a:extLst>
              </p:cNvPr>
              <p:cNvSpPr/>
              <p:nvPr/>
            </p:nvSpPr>
            <p:spPr>
              <a:xfrm>
                <a:off x="7808463" y="614438"/>
                <a:ext cx="70806" cy="70806"/>
              </a:xfrm>
              <a:custGeom>
                <a:avLst/>
                <a:gdLst>
                  <a:gd name="connsiteX0" fmla="*/ 66622 w 70805"/>
                  <a:gd name="connsiteY0" fmla="*/ 35725 h 70805"/>
                  <a:gd name="connsiteX1" fmla="*/ 35725 w 70805"/>
                  <a:gd name="connsiteY1" fmla="*/ 66622 h 70805"/>
                  <a:gd name="connsiteX2" fmla="*/ 4828 w 70805"/>
                  <a:gd name="connsiteY2" fmla="*/ 35725 h 70805"/>
                  <a:gd name="connsiteX3" fmla="*/ 35725 w 70805"/>
                  <a:gd name="connsiteY3" fmla="*/ 4828 h 70805"/>
                  <a:gd name="connsiteX4" fmla="*/ 66622 w 70805"/>
                  <a:gd name="connsiteY4" fmla="*/ 35725 h 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5" h="70805">
                    <a:moveTo>
                      <a:pt x="66622" y="35725"/>
                    </a:moveTo>
                    <a:cubicBezTo>
                      <a:pt x="66622" y="52789"/>
                      <a:pt x="52789" y="66622"/>
                      <a:pt x="35725" y="66622"/>
                    </a:cubicBezTo>
                    <a:cubicBezTo>
                      <a:pt x="18661" y="66622"/>
                      <a:pt x="4828" y="52789"/>
                      <a:pt x="4828" y="35725"/>
                    </a:cubicBezTo>
                    <a:cubicBezTo>
                      <a:pt x="4828" y="18661"/>
                      <a:pt x="18661" y="4828"/>
                      <a:pt x="35725" y="4828"/>
                    </a:cubicBezTo>
                    <a:cubicBezTo>
                      <a:pt x="52789" y="4828"/>
                      <a:pt x="66622" y="18661"/>
                      <a:pt x="66622" y="35725"/>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grpSp>
      </p:grpSp>
      <p:grpSp>
        <p:nvGrpSpPr>
          <p:cNvPr id="122" name="Graphic 326">
            <a:extLst>
              <a:ext uri="{FF2B5EF4-FFF2-40B4-BE49-F238E27FC236}">
                <a16:creationId xmlns:a16="http://schemas.microsoft.com/office/drawing/2014/main" id="{4501C97F-873F-4B89-A110-DB26BBE0F236}"/>
              </a:ext>
            </a:extLst>
          </p:cNvPr>
          <p:cNvGrpSpPr/>
          <p:nvPr/>
        </p:nvGrpSpPr>
        <p:grpSpPr>
          <a:xfrm>
            <a:off x="7226744" y="2286082"/>
            <a:ext cx="663278" cy="485684"/>
            <a:chOff x="2187719" y="6922499"/>
            <a:chExt cx="567729" cy="413244"/>
          </a:xfrm>
        </p:grpSpPr>
        <p:sp>
          <p:nvSpPr>
            <p:cNvPr id="123" name="Freeform: Shape 122">
              <a:extLst>
                <a:ext uri="{FF2B5EF4-FFF2-40B4-BE49-F238E27FC236}">
                  <a16:creationId xmlns:a16="http://schemas.microsoft.com/office/drawing/2014/main" id="{F40DEF28-2B59-4F82-B085-AEF678EF76AD}"/>
                </a:ext>
              </a:extLst>
            </p:cNvPr>
            <p:cNvSpPr/>
            <p:nvPr/>
          </p:nvSpPr>
          <p:spPr>
            <a:xfrm>
              <a:off x="2187719" y="7147139"/>
              <a:ext cx="370119" cy="135173"/>
            </a:xfrm>
            <a:custGeom>
              <a:avLst/>
              <a:gdLst>
                <a:gd name="connsiteX0" fmla="*/ 337937 w 370121"/>
                <a:gd name="connsiteY0" fmla="*/ 131313 h 135174"/>
                <a:gd name="connsiteX1" fmla="*/ 368512 w 370121"/>
                <a:gd name="connsiteY1" fmla="*/ 131634 h 135174"/>
                <a:gd name="connsiteX2" fmla="*/ 343730 w 370121"/>
                <a:gd name="connsiteY2" fmla="*/ 47955 h 135174"/>
                <a:gd name="connsiteX3" fmla="*/ 251039 w 370121"/>
                <a:gd name="connsiteY3" fmla="*/ 47633 h 135174"/>
                <a:gd name="connsiteX4" fmla="*/ 243958 w 370121"/>
                <a:gd name="connsiteY4" fmla="*/ 4828 h 135174"/>
                <a:gd name="connsiteX5" fmla="*/ 15770 w 370121"/>
                <a:gd name="connsiteY5" fmla="*/ 4828 h 135174"/>
                <a:gd name="connsiteX6" fmla="*/ 4828 w 370121"/>
                <a:gd name="connsiteY6" fmla="*/ 131313 h 135174"/>
                <a:gd name="connsiteX7" fmla="*/ 18667 w 370121"/>
                <a:gd name="connsiteY7" fmla="*/ 131313 h 1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21" h="135174">
                  <a:moveTo>
                    <a:pt x="337937" y="131313"/>
                  </a:moveTo>
                  <a:lnTo>
                    <a:pt x="368512" y="131634"/>
                  </a:lnTo>
                  <a:lnTo>
                    <a:pt x="343730" y="47955"/>
                  </a:lnTo>
                  <a:lnTo>
                    <a:pt x="251039" y="47633"/>
                  </a:lnTo>
                  <a:lnTo>
                    <a:pt x="243958" y="4828"/>
                  </a:lnTo>
                  <a:lnTo>
                    <a:pt x="15770" y="4828"/>
                  </a:lnTo>
                  <a:lnTo>
                    <a:pt x="4828" y="131313"/>
                  </a:lnTo>
                  <a:lnTo>
                    <a:pt x="18667" y="131313"/>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4" name="Freeform: Shape 123">
              <a:extLst>
                <a:ext uri="{FF2B5EF4-FFF2-40B4-BE49-F238E27FC236}">
                  <a16:creationId xmlns:a16="http://schemas.microsoft.com/office/drawing/2014/main" id="{14950BB5-9500-4408-AEC5-60AA82124BE0}"/>
                </a:ext>
              </a:extLst>
            </p:cNvPr>
            <p:cNvSpPr/>
            <p:nvPr/>
          </p:nvSpPr>
          <p:spPr>
            <a:xfrm>
              <a:off x="2326433" y="7273623"/>
              <a:ext cx="77243" cy="9655"/>
            </a:xfrm>
            <a:custGeom>
              <a:avLst/>
              <a:gdLst>
                <a:gd name="connsiteX0" fmla="*/ 4828 w 77242"/>
                <a:gd name="connsiteY0" fmla="*/ 4828 h 9655"/>
                <a:gd name="connsiteX1" fmla="*/ 74024 w 77242"/>
                <a:gd name="connsiteY1" fmla="*/ 4828 h 9655"/>
              </a:gdLst>
              <a:ahLst/>
              <a:cxnLst>
                <a:cxn ang="0">
                  <a:pos x="connsiteX0" y="connsiteY0"/>
                </a:cxn>
                <a:cxn ang="0">
                  <a:pos x="connsiteX1" y="connsiteY1"/>
                </a:cxn>
              </a:cxnLst>
              <a:rect l="l" t="t" r="r" b="b"/>
              <a:pathLst>
                <a:path w="77242" h="9655">
                  <a:moveTo>
                    <a:pt x="4828" y="4828"/>
                  </a:moveTo>
                  <a:lnTo>
                    <a:pt x="74024"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5" name="Freeform: Shape 124">
              <a:extLst>
                <a:ext uri="{FF2B5EF4-FFF2-40B4-BE49-F238E27FC236}">
                  <a16:creationId xmlns:a16="http://schemas.microsoft.com/office/drawing/2014/main" id="{9748476F-37B2-40A4-91CC-750653826ABD}"/>
                </a:ext>
              </a:extLst>
            </p:cNvPr>
            <p:cNvSpPr/>
            <p:nvPr/>
          </p:nvSpPr>
          <p:spPr>
            <a:xfrm>
              <a:off x="2459353" y="6988150"/>
              <a:ext cx="32184" cy="199541"/>
            </a:xfrm>
            <a:custGeom>
              <a:avLst/>
              <a:gdLst>
                <a:gd name="connsiteX0" fmla="*/ 4828 w 32184"/>
                <a:gd name="connsiteY0" fmla="*/ 4828 h 199543"/>
                <a:gd name="connsiteX1" fmla="*/ 30253 w 32184"/>
                <a:gd name="connsiteY1" fmla="*/ 196003 h 199543"/>
              </a:gdLst>
              <a:ahLst/>
              <a:cxnLst>
                <a:cxn ang="0">
                  <a:pos x="connsiteX0" y="connsiteY0"/>
                </a:cxn>
                <a:cxn ang="0">
                  <a:pos x="connsiteX1" y="connsiteY1"/>
                </a:cxn>
              </a:cxnLst>
              <a:rect l="l" t="t" r="r" b="b"/>
              <a:pathLst>
                <a:path w="32184" h="199543">
                  <a:moveTo>
                    <a:pt x="4828" y="4828"/>
                  </a:moveTo>
                  <a:lnTo>
                    <a:pt x="30253" y="196003"/>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6" name="Freeform: Shape 125">
              <a:extLst>
                <a:ext uri="{FF2B5EF4-FFF2-40B4-BE49-F238E27FC236}">
                  <a16:creationId xmlns:a16="http://schemas.microsoft.com/office/drawing/2014/main" id="{9D995358-6EF9-4BC1-A613-50C0F8181589}"/>
                </a:ext>
              </a:extLst>
            </p:cNvPr>
            <p:cNvSpPr/>
            <p:nvPr/>
          </p:nvSpPr>
          <p:spPr>
            <a:xfrm>
              <a:off x="2236639" y="6988150"/>
              <a:ext cx="16092" cy="154483"/>
            </a:xfrm>
            <a:custGeom>
              <a:avLst/>
              <a:gdLst>
                <a:gd name="connsiteX0" fmla="*/ 4828 w 16092"/>
                <a:gd name="connsiteY0" fmla="*/ 151267 h 154485"/>
                <a:gd name="connsiteX1" fmla="*/ 12552 w 16092"/>
                <a:gd name="connsiteY1" fmla="*/ 4828 h 154485"/>
              </a:gdLst>
              <a:ahLst/>
              <a:cxnLst>
                <a:cxn ang="0">
                  <a:pos x="connsiteX0" y="connsiteY0"/>
                </a:cxn>
                <a:cxn ang="0">
                  <a:pos x="connsiteX1" y="connsiteY1"/>
                </a:cxn>
              </a:cxnLst>
              <a:rect l="l" t="t" r="r" b="b"/>
              <a:pathLst>
                <a:path w="16092" h="154485">
                  <a:moveTo>
                    <a:pt x="4828" y="151267"/>
                  </a:moveTo>
                  <a:lnTo>
                    <a:pt x="12552"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7" name="Freeform: Shape 126">
              <a:extLst>
                <a:ext uri="{FF2B5EF4-FFF2-40B4-BE49-F238E27FC236}">
                  <a16:creationId xmlns:a16="http://schemas.microsoft.com/office/drawing/2014/main" id="{27E80C65-D289-466F-B39C-AB0F3ED5DE59}"/>
                </a:ext>
              </a:extLst>
            </p:cNvPr>
            <p:cNvSpPr/>
            <p:nvPr/>
          </p:nvSpPr>
          <p:spPr>
            <a:xfrm>
              <a:off x="2240501" y="6929254"/>
              <a:ext cx="234944" cy="51494"/>
            </a:xfrm>
            <a:custGeom>
              <a:avLst/>
              <a:gdLst>
                <a:gd name="connsiteX0" fmla="*/ 230441 w 234946"/>
                <a:gd name="connsiteY0" fmla="*/ 47955 h 51495"/>
                <a:gd name="connsiteX1" fmla="*/ 4828 w 234946"/>
                <a:gd name="connsiteY1" fmla="*/ 47955 h 51495"/>
                <a:gd name="connsiteX2" fmla="*/ 7402 w 234946"/>
                <a:gd name="connsiteY2" fmla="*/ 4828 h 51495"/>
                <a:gd name="connsiteX3" fmla="*/ 221107 w 234946"/>
                <a:gd name="connsiteY3" fmla="*/ 4828 h 51495"/>
              </a:gdLst>
              <a:ahLst/>
              <a:cxnLst>
                <a:cxn ang="0">
                  <a:pos x="connsiteX0" y="connsiteY0"/>
                </a:cxn>
                <a:cxn ang="0">
                  <a:pos x="connsiteX1" y="connsiteY1"/>
                </a:cxn>
                <a:cxn ang="0">
                  <a:pos x="connsiteX2" y="connsiteY2"/>
                </a:cxn>
                <a:cxn ang="0">
                  <a:pos x="connsiteX3" y="connsiteY3"/>
                </a:cxn>
              </a:cxnLst>
              <a:rect l="l" t="t" r="r" b="b"/>
              <a:pathLst>
                <a:path w="234946" h="51495">
                  <a:moveTo>
                    <a:pt x="230441" y="47955"/>
                  </a:moveTo>
                  <a:lnTo>
                    <a:pt x="4828" y="47955"/>
                  </a:lnTo>
                  <a:lnTo>
                    <a:pt x="7402" y="4828"/>
                  </a:lnTo>
                  <a:lnTo>
                    <a:pt x="221107"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8" name="Freeform: Shape 127">
              <a:extLst>
                <a:ext uri="{FF2B5EF4-FFF2-40B4-BE49-F238E27FC236}">
                  <a16:creationId xmlns:a16="http://schemas.microsoft.com/office/drawing/2014/main" id="{0CC1E4AE-6DF0-4BB6-B231-B525F1EE39E1}"/>
                </a:ext>
              </a:extLst>
            </p:cNvPr>
            <p:cNvSpPr/>
            <p:nvPr/>
          </p:nvSpPr>
          <p:spPr>
            <a:xfrm>
              <a:off x="2224730" y="7176104"/>
              <a:ext cx="183450" cy="41839"/>
            </a:xfrm>
            <a:custGeom>
              <a:avLst/>
              <a:gdLst>
                <a:gd name="connsiteX0" fmla="*/ 180555 w 183451"/>
                <a:gd name="connsiteY0" fmla="*/ 39265 h 41839"/>
                <a:gd name="connsiteX1" fmla="*/ 4828 w 183451"/>
                <a:gd name="connsiteY1" fmla="*/ 39265 h 41839"/>
                <a:gd name="connsiteX2" fmla="*/ 8368 w 183451"/>
                <a:gd name="connsiteY2" fmla="*/ 4828 h 41839"/>
                <a:gd name="connsiteX3" fmla="*/ 174762 w 183451"/>
                <a:gd name="connsiteY3" fmla="*/ 4828 h 41839"/>
              </a:gdLst>
              <a:ahLst/>
              <a:cxnLst>
                <a:cxn ang="0">
                  <a:pos x="connsiteX0" y="connsiteY0"/>
                </a:cxn>
                <a:cxn ang="0">
                  <a:pos x="connsiteX1" y="connsiteY1"/>
                </a:cxn>
                <a:cxn ang="0">
                  <a:pos x="connsiteX2" y="connsiteY2"/>
                </a:cxn>
                <a:cxn ang="0">
                  <a:pos x="connsiteX3" y="connsiteY3"/>
                </a:cxn>
              </a:cxnLst>
              <a:rect l="l" t="t" r="r" b="b"/>
              <a:pathLst>
                <a:path w="183451" h="41839">
                  <a:moveTo>
                    <a:pt x="180555" y="39265"/>
                  </a:moveTo>
                  <a:lnTo>
                    <a:pt x="4828" y="39265"/>
                  </a:lnTo>
                  <a:lnTo>
                    <a:pt x="8368" y="4828"/>
                  </a:lnTo>
                  <a:lnTo>
                    <a:pt x="174762"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29" name="Freeform: Shape 128">
              <a:extLst>
                <a:ext uri="{FF2B5EF4-FFF2-40B4-BE49-F238E27FC236}">
                  <a16:creationId xmlns:a16="http://schemas.microsoft.com/office/drawing/2014/main" id="{F55C5574-0528-45BA-85EC-65647382E9C8}"/>
                </a:ext>
              </a:extLst>
            </p:cNvPr>
            <p:cNvSpPr/>
            <p:nvPr/>
          </p:nvSpPr>
          <p:spPr>
            <a:xfrm>
              <a:off x="2278156" y="7011967"/>
              <a:ext cx="22529" cy="125517"/>
            </a:xfrm>
            <a:custGeom>
              <a:avLst/>
              <a:gdLst>
                <a:gd name="connsiteX0" fmla="*/ 19311 w 22529"/>
                <a:gd name="connsiteY0" fmla="*/ 4828 h 125519"/>
                <a:gd name="connsiteX1" fmla="*/ 4828 w 22529"/>
                <a:gd name="connsiteY1" fmla="*/ 4828 h 125519"/>
                <a:gd name="connsiteX2" fmla="*/ 19311 w 22529"/>
                <a:gd name="connsiteY2" fmla="*/ 122945 h 125519"/>
              </a:gdLst>
              <a:ahLst/>
              <a:cxnLst>
                <a:cxn ang="0">
                  <a:pos x="connsiteX0" y="connsiteY0"/>
                </a:cxn>
                <a:cxn ang="0">
                  <a:pos x="connsiteX1" y="connsiteY1"/>
                </a:cxn>
                <a:cxn ang="0">
                  <a:pos x="connsiteX2" y="connsiteY2"/>
                </a:cxn>
              </a:cxnLst>
              <a:rect l="l" t="t" r="r" b="b"/>
              <a:pathLst>
                <a:path w="22529" h="125519">
                  <a:moveTo>
                    <a:pt x="19311" y="4828"/>
                  </a:moveTo>
                  <a:lnTo>
                    <a:pt x="4828" y="4828"/>
                  </a:lnTo>
                  <a:lnTo>
                    <a:pt x="19311" y="122945"/>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0" name="Freeform: Shape 129">
              <a:extLst>
                <a:ext uri="{FF2B5EF4-FFF2-40B4-BE49-F238E27FC236}">
                  <a16:creationId xmlns:a16="http://schemas.microsoft.com/office/drawing/2014/main" id="{06E23D11-AE1D-4BC2-BE83-DC99422BCC0B}"/>
                </a:ext>
              </a:extLst>
            </p:cNvPr>
            <p:cNvSpPr/>
            <p:nvPr/>
          </p:nvSpPr>
          <p:spPr>
            <a:xfrm>
              <a:off x="2292639" y="7011967"/>
              <a:ext cx="115864" cy="128736"/>
            </a:xfrm>
            <a:custGeom>
              <a:avLst/>
              <a:gdLst>
                <a:gd name="connsiteX0" fmla="*/ 112646 w 115864"/>
                <a:gd name="connsiteY0" fmla="*/ 126485 h 128737"/>
                <a:gd name="connsiteX1" fmla="*/ 112646 w 115864"/>
                <a:gd name="connsiteY1" fmla="*/ 102025 h 128737"/>
                <a:gd name="connsiteX2" fmla="*/ 40874 w 115864"/>
                <a:gd name="connsiteY2" fmla="*/ 102025 h 128737"/>
                <a:gd name="connsiteX3" fmla="*/ 29610 w 115864"/>
                <a:gd name="connsiteY3" fmla="*/ 4828 h 128737"/>
                <a:gd name="connsiteX4" fmla="*/ 4828 w 115864"/>
                <a:gd name="connsiteY4" fmla="*/ 4828 h 128737"/>
                <a:gd name="connsiteX5" fmla="*/ 21885 w 115864"/>
                <a:gd name="connsiteY5" fmla="*/ 122945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864" h="128737">
                  <a:moveTo>
                    <a:pt x="112646" y="126485"/>
                  </a:moveTo>
                  <a:lnTo>
                    <a:pt x="112646" y="102025"/>
                  </a:lnTo>
                  <a:lnTo>
                    <a:pt x="40874" y="102025"/>
                  </a:lnTo>
                  <a:lnTo>
                    <a:pt x="29610" y="4828"/>
                  </a:lnTo>
                  <a:lnTo>
                    <a:pt x="4828" y="4828"/>
                  </a:lnTo>
                  <a:lnTo>
                    <a:pt x="21885" y="122945"/>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1" name="Freeform: Shape 130">
              <a:extLst>
                <a:ext uri="{FF2B5EF4-FFF2-40B4-BE49-F238E27FC236}">
                  <a16:creationId xmlns:a16="http://schemas.microsoft.com/office/drawing/2014/main" id="{90491CA0-19DA-406F-87CC-A31BCFC3B3A3}"/>
                </a:ext>
              </a:extLst>
            </p:cNvPr>
            <p:cNvSpPr/>
            <p:nvPr/>
          </p:nvSpPr>
          <p:spPr>
            <a:xfrm>
              <a:off x="2322892" y="7234358"/>
              <a:ext cx="83680" cy="19311"/>
            </a:xfrm>
            <a:custGeom>
              <a:avLst/>
              <a:gdLst>
                <a:gd name="connsiteX0" fmla="*/ 4828 w 83679"/>
                <a:gd name="connsiteY0" fmla="*/ 4828 h 19310"/>
                <a:gd name="connsiteX1" fmla="*/ 4828 w 83679"/>
                <a:gd name="connsiteY1" fmla="*/ 17380 h 19310"/>
                <a:gd name="connsiteX2" fmla="*/ 79174 w 83679"/>
                <a:gd name="connsiteY2" fmla="*/ 17380 h 19310"/>
                <a:gd name="connsiteX3" fmla="*/ 79174 w 83679"/>
                <a:gd name="connsiteY3" fmla="*/ 5793 h 19310"/>
              </a:gdLst>
              <a:ahLst/>
              <a:cxnLst>
                <a:cxn ang="0">
                  <a:pos x="connsiteX0" y="connsiteY0"/>
                </a:cxn>
                <a:cxn ang="0">
                  <a:pos x="connsiteX1" y="connsiteY1"/>
                </a:cxn>
                <a:cxn ang="0">
                  <a:pos x="connsiteX2" y="connsiteY2"/>
                </a:cxn>
                <a:cxn ang="0">
                  <a:pos x="connsiteX3" y="connsiteY3"/>
                </a:cxn>
              </a:cxnLst>
              <a:rect l="l" t="t" r="r" b="b"/>
              <a:pathLst>
                <a:path w="83679" h="19310">
                  <a:moveTo>
                    <a:pt x="4828" y="4828"/>
                  </a:moveTo>
                  <a:lnTo>
                    <a:pt x="4828" y="17380"/>
                  </a:lnTo>
                  <a:lnTo>
                    <a:pt x="79174" y="17380"/>
                  </a:lnTo>
                  <a:lnTo>
                    <a:pt x="79174" y="5793"/>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2" name="Freeform: Shape 131">
              <a:extLst>
                <a:ext uri="{FF2B5EF4-FFF2-40B4-BE49-F238E27FC236}">
                  <a16:creationId xmlns:a16="http://schemas.microsoft.com/office/drawing/2014/main" id="{64AFFD0B-9CBC-4981-A621-7F6780313D7E}"/>
                </a:ext>
              </a:extLst>
            </p:cNvPr>
            <p:cNvSpPr/>
            <p:nvPr/>
          </p:nvSpPr>
          <p:spPr>
            <a:xfrm>
              <a:off x="2581653" y="6922499"/>
              <a:ext cx="173795" cy="389427"/>
            </a:xfrm>
            <a:custGeom>
              <a:avLst/>
              <a:gdLst>
                <a:gd name="connsiteX0" fmla="*/ 141933 w 173796"/>
                <a:gd name="connsiteY0" fmla="*/ 386213 h 389431"/>
                <a:gd name="connsiteX1" fmla="*/ 169290 w 173796"/>
                <a:gd name="connsiteY1" fmla="*/ 386213 h 389431"/>
                <a:gd name="connsiteX2" fmla="*/ 169290 w 173796"/>
                <a:gd name="connsiteY2" fmla="*/ 361110 h 389431"/>
                <a:gd name="connsiteX3" fmla="*/ 32184 w 173796"/>
                <a:gd name="connsiteY3" fmla="*/ 361110 h 389431"/>
                <a:gd name="connsiteX4" fmla="*/ 32184 w 173796"/>
                <a:gd name="connsiteY4" fmla="*/ 4828 h 389431"/>
                <a:gd name="connsiteX5" fmla="*/ 4828 w 173796"/>
                <a:gd name="connsiteY5" fmla="*/ 4828 h 389431"/>
                <a:gd name="connsiteX6" fmla="*/ 4828 w 173796"/>
                <a:gd name="connsiteY6" fmla="*/ 5471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96" h="389431">
                  <a:moveTo>
                    <a:pt x="141933" y="386213"/>
                  </a:moveTo>
                  <a:lnTo>
                    <a:pt x="169290" y="386213"/>
                  </a:lnTo>
                  <a:lnTo>
                    <a:pt x="169290" y="361110"/>
                  </a:lnTo>
                  <a:lnTo>
                    <a:pt x="32184" y="361110"/>
                  </a:lnTo>
                  <a:lnTo>
                    <a:pt x="32184" y="4828"/>
                  </a:lnTo>
                  <a:lnTo>
                    <a:pt x="4828" y="4828"/>
                  </a:lnTo>
                  <a:lnTo>
                    <a:pt x="4828" y="54714"/>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33" name="Freeform: Shape 132">
              <a:extLst>
                <a:ext uri="{FF2B5EF4-FFF2-40B4-BE49-F238E27FC236}">
                  <a16:creationId xmlns:a16="http://schemas.microsoft.com/office/drawing/2014/main" id="{601C19AE-AD5A-4ED9-9EFD-0DE7643BF9EB}"/>
                </a:ext>
              </a:extLst>
            </p:cNvPr>
            <p:cNvSpPr/>
            <p:nvPr/>
          </p:nvSpPr>
          <p:spPr>
            <a:xfrm>
              <a:off x="2581652" y="7053166"/>
              <a:ext cx="125518" cy="257473"/>
            </a:xfrm>
            <a:custGeom>
              <a:avLst/>
              <a:gdLst>
                <a:gd name="connsiteX0" fmla="*/ 4828 w 125519"/>
                <a:gd name="connsiteY0" fmla="*/ 4828 h 257475"/>
                <a:gd name="connsiteX1" fmla="*/ 4828 w 125519"/>
                <a:gd name="connsiteY1" fmla="*/ 255545 h 257475"/>
                <a:gd name="connsiteX2" fmla="*/ 121657 w 125519"/>
                <a:gd name="connsiteY2" fmla="*/ 255545 h 257475"/>
              </a:gdLst>
              <a:ahLst/>
              <a:cxnLst>
                <a:cxn ang="0">
                  <a:pos x="connsiteX0" y="connsiteY0"/>
                </a:cxn>
                <a:cxn ang="0">
                  <a:pos x="connsiteX1" y="connsiteY1"/>
                </a:cxn>
                <a:cxn ang="0">
                  <a:pos x="connsiteX2" y="connsiteY2"/>
                </a:cxn>
              </a:cxnLst>
              <a:rect l="l" t="t" r="r" b="b"/>
              <a:pathLst>
                <a:path w="125519" h="257475">
                  <a:moveTo>
                    <a:pt x="4828" y="4828"/>
                  </a:moveTo>
                  <a:lnTo>
                    <a:pt x="4828" y="255545"/>
                  </a:lnTo>
                  <a:lnTo>
                    <a:pt x="121657" y="25554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34" name="Freeform: Shape 133">
              <a:extLst>
                <a:ext uri="{FF2B5EF4-FFF2-40B4-BE49-F238E27FC236}">
                  <a16:creationId xmlns:a16="http://schemas.microsoft.com/office/drawing/2014/main" id="{6F728ACF-7C1E-4955-A74B-E891AA177EBA}"/>
                </a:ext>
              </a:extLst>
            </p:cNvPr>
            <p:cNvSpPr/>
            <p:nvPr/>
          </p:nvSpPr>
          <p:spPr>
            <a:xfrm>
              <a:off x="2581650" y="6988148"/>
              <a:ext cx="9655" cy="54713"/>
            </a:xfrm>
            <a:custGeom>
              <a:avLst/>
              <a:gdLst>
                <a:gd name="connsiteX0" fmla="*/ 4828 w 9655"/>
                <a:gd name="connsiteY0" fmla="*/ 4828 h 54713"/>
                <a:gd name="connsiteX1" fmla="*/ 4828 w 9655"/>
                <a:gd name="connsiteY1" fmla="*/ 52461 h 54713"/>
              </a:gdLst>
              <a:ahLst/>
              <a:cxnLst>
                <a:cxn ang="0">
                  <a:pos x="connsiteX0" y="connsiteY0"/>
                </a:cxn>
                <a:cxn ang="0">
                  <a:pos x="connsiteX1" y="connsiteY1"/>
                </a:cxn>
              </a:cxnLst>
              <a:rect l="l" t="t" r="r" b="b"/>
              <a:pathLst>
                <a:path w="9655" h="54713">
                  <a:moveTo>
                    <a:pt x="4828" y="4828"/>
                  </a:moveTo>
                  <a:lnTo>
                    <a:pt x="4828" y="52461"/>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35" name="Freeform: Shape 134">
              <a:extLst>
                <a:ext uri="{FF2B5EF4-FFF2-40B4-BE49-F238E27FC236}">
                  <a16:creationId xmlns:a16="http://schemas.microsoft.com/office/drawing/2014/main" id="{7FF7B05C-957F-4285-8FC8-A021B24A2874}"/>
                </a:ext>
              </a:extLst>
            </p:cNvPr>
            <p:cNvSpPr/>
            <p:nvPr/>
          </p:nvSpPr>
          <p:spPr>
            <a:xfrm>
              <a:off x="2412362" y="7235972"/>
              <a:ext cx="99771" cy="99771"/>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6" name="Freeform: Shape 135">
              <a:extLst>
                <a:ext uri="{FF2B5EF4-FFF2-40B4-BE49-F238E27FC236}">
                  <a16:creationId xmlns:a16="http://schemas.microsoft.com/office/drawing/2014/main" id="{DF07072B-48D8-454F-A2B5-BD3D2AAC908E}"/>
                </a:ext>
              </a:extLst>
            </p:cNvPr>
            <p:cNvSpPr/>
            <p:nvPr/>
          </p:nvSpPr>
          <p:spPr>
            <a:xfrm>
              <a:off x="2432637" y="7256248"/>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7" name="Freeform: Shape 136">
              <a:extLst>
                <a:ext uri="{FF2B5EF4-FFF2-40B4-BE49-F238E27FC236}">
                  <a16:creationId xmlns:a16="http://schemas.microsoft.com/office/drawing/2014/main" id="{3D95D379-39E8-49E5-AEB9-6C41C6A167EB}"/>
                </a:ext>
              </a:extLst>
            </p:cNvPr>
            <p:cNvSpPr/>
            <p:nvPr/>
          </p:nvSpPr>
          <p:spPr>
            <a:xfrm>
              <a:off x="2219254" y="7235956"/>
              <a:ext cx="99771" cy="99770"/>
            </a:xfrm>
            <a:custGeom>
              <a:avLst/>
              <a:gdLst>
                <a:gd name="connsiteX0" fmla="*/ 96875 w 99771"/>
                <a:gd name="connsiteY0" fmla="*/ 50851 h 99771"/>
                <a:gd name="connsiteX1" fmla="*/ 50851 w 99771"/>
                <a:gd name="connsiteY1" fmla="*/ 96875 h 99771"/>
                <a:gd name="connsiteX2" fmla="*/ 4828 w 99771"/>
                <a:gd name="connsiteY2" fmla="*/ 50851 h 99771"/>
                <a:gd name="connsiteX3" fmla="*/ 50851 w 99771"/>
                <a:gd name="connsiteY3" fmla="*/ 4828 h 99771"/>
                <a:gd name="connsiteX4" fmla="*/ 96875 w 99771"/>
                <a:gd name="connsiteY4" fmla="*/ 50851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771" h="99771">
                  <a:moveTo>
                    <a:pt x="96875" y="50851"/>
                  </a:moveTo>
                  <a:cubicBezTo>
                    <a:pt x="96875" y="76270"/>
                    <a:pt x="76270" y="96875"/>
                    <a:pt x="50851" y="96875"/>
                  </a:cubicBezTo>
                  <a:cubicBezTo>
                    <a:pt x="25433" y="96875"/>
                    <a:pt x="4828" y="76270"/>
                    <a:pt x="4828" y="50851"/>
                  </a:cubicBezTo>
                  <a:cubicBezTo>
                    <a:pt x="4828" y="25433"/>
                    <a:pt x="25433" y="4828"/>
                    <a:pt x="50851" y="4828"/>
                  </a:cubicBezTo>
                  <a:cubicBezTo>
                    <a:pt x="76270" y="4828"/>
                    <a:pt x="96875" y="25433"/>
                    <a:pt x="96875" y="50851"/>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8" name="Freeform: Shape 137">
              <a:extLst>
                <a:ext uri="{FF2B5EF4-FFF2-40B4-BE49-F238E27FC236}">
                  <a16:creationId xmlns:a16="http://schemas.microsoft.com/office/drawing/2014/main" id="{079A7957-3B4A-400A-835F-75A3518A2DAE}"/>
                </a:ext>
              </a:extLst>
            </p:cNvPr>
            <p:cNvSpPr/>
            <p:nvPr/>
          </p:nvSpPr>
          <p:spPr>
            <a:xfrm>
              <a:off x="2239533" y="7256234"/>
              <a:ext cx="61150" cy="61149"/>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39" name="Freeform: Shape 138">
              <a:extLst>
                <a:ext uri="{FF2B5EF4-FFF2-40B4-BE49-F238E27FC236}">
                  <a16:creationId xmlns:a16="http://schemas.microsoft.com/office/drawing/2014/main" id="{E7D39E80-2AE9-40AD-ABE3-49E2883BF7DA}"/>
                </a:ext>
              </a:extLst>
            </p:cNvPr>
            <p:cNvSpPr/>
            <p:nvPr/>
          </p:nvSpPr>
          <p:spPr>
            <a:xfrm>
              <a:off x="2545290" y="7203133"/>
              <a:ext cx="35403" cy="9655"/>
            </a:xfrm>
            <a:custGeom>
              <a:avLst/>
              <a:gdLst>
                <a:gd name="connsiteX0" fmla="*/ 4828 w 35402"/>
                <a:gd name="connsiteY0" fmla="*/ 4828 h 9655"/>
                <a:gd name="connsiteX1" fmla="*/ 31541 w 35402"/>
                <a:gd name="connsiteY1" fmla="*/ 4828 h 9655"/>
              </a:gdLst>
              <a:ahLst/>
              <a:cxnLst>
                <a:cxn ang="0">
                  <a:pos x="connsiteX0" y="connsiteY0"/>
                </a:cxn>
                <a:cxn ang="0">
                  <a:pos x="connsiteX1" y="connsiteY1"/>
                </a:cxn>
              </a:cxnLst>
              <a:rect l="l" t="t" r="r" b="b"/>
              <a:pathLst>
                <a:path w="35402" h="9655">
                  <a:moveTo>
                    <a:pt x="4828" y="4828"/>
                  </a:moveTo>
                  <a:lnTo>
                    <a:pt x="31541"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40" name="Freeform: Shape 139">
              <a:extLst>
                <a:ext uri="{FF2B5EF4-FFF2-40B4-BE49-F238E27FC236}">
                  <a16:creationId xmlns:a16="http://schemas.microsoft.com/office/drawing/2014/main" id="{B9F01B77-E009-4789-85B1-DE725FA77C62}"/>
                </a:ext>
              </a:extLst>
            </p:cNvPr>
            <p:cNvSpPr/>
            <p:nvPr/>
          </p:nvSpPr>
          <p:spPr>
            <a:xfrm>
              <a:off x="2551418" y="7222549"/>
              <a:ext cx="25748" cy="9655"/>
            </a:xfrm>
            <a:custGeom>
              <a:avLst/>
              <a:gdLst>
                <a:gd name="connsiteX0" fmla="*/ 4828 w 25747"/>
                <a:gd name="connsiteY0" fmla="*/ 4828 h 9655"/>
                <a:gd name="connsiteX1" fmla="*/ 22207 w 25747"/>
                <a:gd name="connsiteY1" fmla="*/ 4828 h 9655"/>
              </a:gdLst>
              <a:ahLst/>
              <a:cxnLst>
                <a:cxn ang="0">
                  <a:pos x="connsiteX0" y="connsiteY0"/>
                </a:cxn>
                <a:cxn ang="0">
                  <a:pos x="connsiteX1" y="connsiteY1"/>
                </a:cxn>
              </a:cxnLst>
              <a:rect l="l" t="t" r="r" b="b"/>
              <a:pathLst>
                <a:path w="25747" h="9655">
                  <a:moveTo>
                    <a:pt x="4828" y="4828"/>
                  </a:moveTo>
                  <a:lnTo>
                    <a:pt x="22207" y="4828"/>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141" name="Group 140">
            <a:extLst>
              <a:ext uri="{FF2B5EF4-FFF2-40B4-BE49-F238E27FC236}">
                <a16:creationId xmlns:a16="http://schemas.microsoft.com/office/drawing/2014/main" id="{0E9A256D-3A2C-41EF-B128-AF425326C106}"/>
              </a:ext>
            </a:extLst>
          </p:cNvPr>
          <p:cNvGrpSpPr/>
          <p:nvPr/>
        </p:nvGrpSpPr>
        <p:grpSpPr>
          <a:xfrm>
            <a:off x="3638725" y="2260114"/>
            <a:ext cx="802828" cy="594903"/>
            <a:chOff x="8359775" y="6592021"/>
            <a:chExt cx="1444632" cy="1070486"/>
          </a:xfrm>
        </p:grpSpPr>
        <p:grpSp>
          <p:nvGrpSpPr>
            <p:cNvPr id="142" name="Graphic 172">
              <a:extLst>
                <a:ext uri="{FF2B5EF4-FFF2-40B4-BE49-F238E27FC236}">
                  <a16:creationId xmlns:a16="http://schemas.microsoft.com/office/drawing/2014/main" id="{0304577C-EF44-4BB4-AF06-7BD7C36B0FB2}"/>
                </a:ext>
              </a:extLst>
            </p:cNvPr>
            <p:cNvGrpSpPr/>
            <p:nvPr/>
          </p:nvGrpSpPr>
          <p:grpSpPr>
            <a:xfrm>
              <a:off x="8742285" y="6592021"/>
              <a:ext cx="1062122" cy="1041301"/>
              <a:chOff x="1685010" y="4353545"/>
              <a:chExt cx="443180" cy="434492"/>
            </a:xfrm>
          </p:grpSpPr>
          <p:sp>
            <p:nvSpPr>
              <p:cNvPr id="154" name="Freeform: Shape 153">
                <a:extLst>
                  <a:ext uri="{FF2B5EF4-FFF2-40B4-BE49-F238E27FC236}">
                    <a16:creationId xmlns:a16="http://schemas.microsoft.com/office/drawing/2014/main" id="{2ED767E0-D8B7-4BA6-9CD2-C5C7B098B320}"/>
                  </a:ext>
                </a:extLst>
              </p:cNvPr>
              <p:cNvSpPr/>
              <p:nvPr/>
            </p:nvSpPr>
            <p:spPr>
              <a:xfrm>
                <a:off x="1685010" y="4353545"/>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55" name="Freeform: Shape 154">
                <a:extLst>
                  <a:ext uri="{FF2B5EF4-FFF2-40B4-BE49-F238E27FC236}">
                    <a16:creationId xmlns:a16="http://schemas.microsoft.com/office/drawing/2014/main" id="{D5D35E43-0E55-4442-8981-231D35E37755}"/>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56" name="Freeform: Shape 155">
                <a:extLst>
                  <a:ext uri="{FF2B5EF4-FFF2-40B4-BE49-F238E27FC236}">
                    <a16:creationId xmlns:a16="http://schemas.microsoft.com/office/drawing/2014/main" id="{7F3BD9D8-6546-49C3-ACBA-B3130E5E3F14}"/>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57" name="Freeform: Shape 156">
                <a:extLst>
                  <a:ext uri="{FF2B5EF4-FFF2-40B4-BE49-F238E27FC236}">
                    <a16:creationId xmlns:a16="http://schemas.microsoft.com/office/drawing/2014/main" id="{85AC5C04-E3A4-4B89-9B6F-5E39AA32CF46}"/>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58" name="Freeform: Shape 157">
                <a:extLst>
                  <a:ext uri="{FF2B5EF4-FFF2-40B4-BE49-F238E27FC236}">
                    <a16:creationId xmlns:a16="http://schemas.microsoft.com/office/drawing/2014/main" id="{DB3A113A-1CD3-489D-B62E-7A80C88E0B67}"/>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59" name="Freeform: Shape 158">
                <a:extLst>
                  <a:ext uri="{FF2B5EF4-FFF2-40B4-BE49-F238E27FC236}">
                    <a16:creationId xmlns:a16="http://schemas.microsoft.com/office/drawing/2014/main" id="{4F559A86-587F-4426-83DD-2CE464E87408}"/>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grpSp>
        <p:grpSp>
          <p:nvGrpSpPr>
            <p:cNvPr id="143" name="Graphic 190">
              <a:extLst>
                <a:ext uri="{FF2B5EF4-FFF2-40B4-BE49-F238E27FC236}">
                  <a16:creationId xmlns:a16="http://schemas.microsoft.com/office/drawing/2014/main" id="{3128BA1E-3912-41ED-AF00-A36A43C6A300}"/>
                </a:ext>
              </a:extLst>
            </p:cNvPr>
            <p:cNvGrpSpPr/>
            <p:nvPr/>
          </p:nvGrpSpPr>
          <p:grpSpPr>
            <a:xfrm>
              <a:off x="8911314" y="6708453"/>
              <a:ext cx="487551" cy="487551"/>
              <a:chOff x="7285831" y="4387916"/>
              <a:chExt cx="196325" cy="196325"/>
            </a:xfrm>
          </p:grpSpPr>
          <p:sp>
            <p:nvSpPr>
              <p:cNvPr id="151" name="Freeform: Shape 150">
                <a:extLst>
                  <a:ext uri="{FF2B5EF4-FFF2-40B4-BE49-F238E27FC236}">
                    <a16:creationId xmlns:a16="http://schemas.microsoft.com/office/drawing/2014/main" id="{C1C50414-293D-465C-98E7-41F2F19E09E4}"/>
                  </a:ext>
                </a:extLst>
              </p:cNvPr>
              <p:cNvSpPr/>
              <p:nvPr/>
            </p:nvSpPr>
            <p:spPr>
              <a:xfrm>
                <a:off x="7285831" y="4387916"/>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152" name="Freeform: Shape 151">
                <a:extLst>
                  <a:ext uri="{FF2B5EF4-FFF2-40B4-BE49-F238E27FC236}">
                    <a16:creationId xmlns:a16="http://schemas.microsoft.com/office/drawing/2014/main" id="{94A92C6B-C8C6-49B2-9938-F4709F999F04}"/>
                  </a:ext>
                </a:extLst>
              </p:cNvPr>
              <p:cNvSpPr/>
              <p:nvPr/>
            </p:nvSpPr>
            <p:spPr>
              <a:xfrm>
                <a:off x="7342155" y="4444883"/>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53" name="Freeform: Shape 152">
                <a:extLst>
                  <a:ext uri="{FF2B5EF4-FFF2-40B4-BE49-F238E27FC236}">
                    <a16:creationId xmlns:a16="http://schemas.microsoft.com/office/drawing/2014/main" id="{3A2EBFE3-0E95-4692-AC9C-51E271B4ACC2}"/>
                  </a:ext>
                </a:extLst>
              </p:cNvPr>
              <p:cNvSpPr/>
              <p:nvPr/>
            </p:nvSpPr>
            <p:spPr>
              <a:xfrm>
                <a:off x="7368224" y="4470952"/>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144" name="Graphic 190">
              <a:extLst>
                <a:ext uri="{FF2B5EF4-FFF2-40B4-BE49-F238E27FC236}">
                  <a16:creationId xmlns:a16="http://schemas.microsoft.com/office/drawing/2014/main" id="{D4033AF9-E754-4FAC-B078-D4764151A170}"/>
                </a:ext>
              </a:extLst>
            </p:cNvPr>
            <p:cNvGrpSpPr/>
            <p:nvPr/>
          </p:nvGrpSpPr>
          <p:grpSpPr>
            <a:xfrm>
              <a:off x="8480431" y="7202131"/>
              <a:ext cx="460376" cy="460376"/>
              <a:chOff x="7289321" y="4372213"/>
              <a:chExt cx="196325" cy="196325"/>
            </a:xfrm>
          </p:grpSpPr>
          <p:sp>
            <p:nvSpPr>
              <p:cNvPr id="148" name="Freeform: Shape 147">
                <a:extLst>
                  <a:ext uri="{FF2B5EF4-FFF2-40B4-BE49-F238E27FC236}">
                    <a16:creationId xmlns:a16="http://schemas.microsoft.com/office/drawing/2014/main" id="{C3221FE1-8AC4-42EC-B955-49FFDBFA0A8C}"/>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49" name="Freeform: Shape 148">
                <a:extLst>
                  <a:ext uri="{FF2B5EF4-FFF2-40B4-BE49-F238E27FC236}">
                    <a16:creationId xmlns:a16="http://schemas.microsoft.com/office/drawing/2014/main" id="{E3AC261E-4988-497F-B5AD-21E4CFEBE376}"/>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50" name="Freeform: Shape 149">
                <a:extLst>
                  <a:ext uri="{FF2B5EF4-FFF2-40B4-BE49-F238E27FC236}">
                    <a16:creationId xmlns:a16="http://schemas.microsoft.com/office/drawing/2014/main" id="{4D4FEC93-8F2B-4BF2-A8DC-AA0295D1D56D}"/>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145" name="Graphic 190">
              <a:extLst>
                <a:ext uri="{FF2B5EF4-FFF2-40B4-BE49-F238E27FC236}">
                  <a16:creationId xmlns:a16="http://schemas.microsoft.com/office/drawing/2014/main" id="{9BDD006A-BFF5-4B7C-85F0-1E564144DD2B}"/>
                </a:ext>
              </a:extLst>
            </p:cNvPr>
            <p:cNvGrpSpPr/>
            <p:nvPr/>
          </p:nvGrpSpPr>
          <p:grpSpPr>
            <a:xfrm>
              <a:off x="8359775" y="6905626"/>
              <a:ext cx="301625" cy="301625"/>
              <a:chOff x="7289321" y="4372213"/>
              <a:chExt cx="196325" cy="196325"/>
            </a:xfrm>
          </p:grpSpPr>
          <p:sp>
            <p:nvSpPr>
              <p:cNvPr id="146" name="Freeform: Shape 145">
                <a:extLst>
                  <a:ext uri="{FF2B5EF4-FFF2-40B4-BE49-F238E27FC236}">
                    <a16:creationId xmlns:a16="http://schemas.microsoft.com/office/drawing/2014/main" id="{9D524177-D626-4E3D-A150-8AB78EA72A1E}"/>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47" name="Freeform: Shape 146">
                <a:extLst>
                  <a:ext uri="{FF2B5EF4-FFF2-40B4-BE49-F238E27FC236}">
                    <a16:creationId xmlns:a16="http://schemas.microsoft.com/office/drawing/2014/main" id="{717D6D86-A857-4E69-922C-EDBFECF3090E}"/>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160" name="Graphic 160">
            <a:extLst>
              <a:ext uri="{FF2B5EF4-FFF2-40B4-BE49-F238E27FC236}">
                <a16:creationId xmlns:a16="http://schemas.microsoft.com/office/drawing/2014/main" id="{317466DA-B90E-42F8-9972-36B7F43A64C2}"/>
              </a:ext>
            </a:extLst>
          </p:cNvPr>
          <p:cNvGrpSpPr/>
          <p:nvPr/>
        </p:nvGrpSpPr>
        <p:grpSpPr>
          <a:xfrm>
            <a:off x="7254375" y="3569076"/>
            <a:ext cx="581870" cy="601777"/>
            <a:chOff x="4692320" y="5010565"/>
            <a:chExt cx="395223" cy="408744"/>
          </a:xfrm>
        </p:grpSpPr>
        <p:sp>
          <p:nvSpPr>
            <p:cNvPr id="161" name="Freeform: Shape 160">
              <a:extLst>
                <a:ext uri="{FF2B5EF4-FFF2-40B4-BE49-F238E27FC236}">
                  <a16:creationId xmlns:a16="http://schemas.microsoft.com/office/drawing/2014/main" id="{67514798-DB98-4E70-9370-C95D46A31A84}"/>
                </a:ext>
              </a:extLst>
            </p:cNvPr>
            <p:cNvSpPr/>
            <p:nvPr/>
          </p:nvSpPr>
          <p:spPr>
            <a:xfrm>
              <a:off x="4692320" y="5010565"/>
              <a:ext cx="302535" cy="408744"/>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162" name="Freeform: Shape 161">
              <a:extLst>
                <a:ext uri="{FF2B5EF4-FFF2-40B4-BE49-F238E27FC236}">
                  <a16:creationId xmlns:a16="http://schemas.microsoft.com/office/drawing/2014/main" id="{10A968E6-9908-486B-8331-B828830251FC}"/>
                </a:ext>
              </a:extLst>
            </p:cNvPr>
            <p:cNvSpPr/>
            <p:nvPr/>
          </p:nvSpPr>
          <p:spPr>
            <a:xfrm>
              <a:off x="4695217" y="5214495"/>
              <a:ext cx="193108"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63" name="Freeform: Shape 162">
              <a:extLst>
                <a:ext uri="{FF2B5EF4-FFF2-40B4-BE49-F238E27FC236}">
                  <a16:creationId xmlns:a16="http://schemas.microsoft.com/office/drawing/2014/main" id="{23295B8A-88F7-428D-B7A1-FC5D3A540280}"/>
                </a:ext>
              </a:extLst>
            </p:cNvPr>
            <p:cNvSpPr/>
            <p:nvPr/>
          </p:nvSpPr>
          <p:spPr>
            <a:xfrm>
              <a:off x="4694573" y="5105712"/>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64" name="Freeform: Shape 163">
              <a:extLst>
                <a:ext uri="{FF2B5EF4-FFF2-40B4-BE49-F238E27FC236}">
                  <a16:creationId xmlns:a16="http://schemas.microsoft.com/office/drawing/2014/main" id="{A1384300-FC10-4B5B-B6A2-C1A9BE05C491}"/>
                </a:ext>
              </a:extLst>
            </p:cNvPr>
            <p:cNvSpPr/>
            <p:nvPr/>
          </p:nvSpPr>
          <p:spPr>
            <a:xfrm>
              <a:off x="4894435" y="5096061"/>
              <a:ext cx="193108" cy="193108"/>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65" name="Freeform: Shape 164">
              <a:extLst>
                <a:ext uri="{FF2B5EF4-FFF2-40B4-BE49-F238E27FC236}">
                  <a16:creationId xmlns:a16="http://schemas.microsoft.com/office/drawing/2014/main" id="{C79921ED-BBA2-4B36-8348-E762CDB37132}"/>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grpSp>
      <p:grpSp>
        <p:nvGrpSpPr>
          <p:cNvPr id="166" name="Group 165">
            <a:extLst>
              <a:ext uri="{FF2B5EF4-FFF2-40B4-BE49-F238E27FC236}">
                <a16:creationId xmlns:a16="http://schemas.microsoft.com/office/drawing/2014/main" id="{ED376EAD-49D6-49DF-A0C0-E8F6E1E2E92F}"/>
              </a:ext>
            </a:extLst>
          </p:cNvPr>
          <p:cNvGrpSpPr/>
          <p:nvPr/>
        </p:nvGrpSpPr>
        <p:grpSpPr>
          <a:xfrm>
            <a:off x="5843979" y="2244414"/>
            <a:ext cx="826545" cy="610603"/>
            <a:chOff x="8713234" y="4630665"/>
            <a:chExt cx="886841" cy="655145"/>
          </a:xfrm>
        </p:grpSpPr>
        <p:grpSp>
          <p:nvGrpSpPr>
            <p:cNvPr id="167" name="Graphic 188">
              <a:extLst>
                <a:ext uri="{FF2B5EF4-FFF2-40B4-BE49-F238E27FC236}">
                  <a16:creationId xmlns:a16="http://schemas.microsoft.com/office/drawing/2014/main" id="{6A6CD4A8-4EEE-4DB5-857A-07864D9CE3DD}"/>
                </a:ext>
              </a:extLst>
            </p:cNvPr>
            <p:cNvGrpSpPr/>
            <p:nvPr/>
          </p:nvGrpSpPr>
          <p:grpSpPr>
            <a:xfrm>
              <a:off x="8963026" y="4756150"/>
              <a:ext cx="637049" cy="529660"/>
              <a:chOff x="6479413" y="4391524"/>
              <a:chExt cx="450582" cy="374626"/>
            </a:xfrm>
          </p:grpSpPr>
          <p:sp>
            <p:nvSpPr>
              <p:cNvPr id="181" name="Freeform: Shape 180">
                <a:extLst>
                  <a:ext uri="{FF2B5EF4-FFF2-40B4-BE49-F238E27FC236}">
                    <a16:creationId xmlns:a16="http://schemas.microsoft.com/office/drawing/2014/main" id="{E3DE924C-2CAD-432E-BE62-112B300CAFE5}"/>
                  </a:ext>
                </a:extLst>
              </p:cNvPr>
              <p:cNvSpPr/>
              <p:nvPr/>
            </p:nvSpPr>
            <p:spPr>
              <a:xfrm>
                <a:off x="6479413" y="4466835"/>
                <a:ext cx="450582" cy="299315"/>
              </a:xfrm>
              <a:custGeom>
                <a:avLst/>
                <a:gdLst>
                  <a:gd name="connsiteX0" fmla="*/ 437709 w 450582"/>
                  <a:gd name="connsiteY0" fmla="*/ 297384 h 299315"/>
                  <a:gd name="connsiteX1" fmla="*/ 12874 w 450582"/>
                  <a:gd name="connsiteY1" fmla="*/ 297384 h 299315"/>
                  <a:gd name="connsiteX2" fmla="*/ 4828 w 450582"/>
                  <a:gd name="connsiteY2" fmla="*/ 289338 h 299315"/>
                  <a:gd name="connsiteX3" fmla="*/ 4828 w 450582"/>
                  <a:gd name="connsiteY3" fmla="*/ 12874 h 299315"/>
                  <a:gd name="connsiteX4" fmla="*/ 12874 w 450582"/>
                  <a:gd name="connsiteY4" fmla="*/ 4828 h 299315"/>
                  <a:gd name="connsiteX5" fmla="*/ 437709 w 450582"/>
                  <a:gd name="connsiteY5" fmla="*/ 4828 h 299315"/>
                  <a:gd name="connsiteX6" fmla="*/ 445755 w 450582"/>
                  <a:gd name="connsiteY6" fmla="*/ 12874 h 299315"/>
                  <a:gd name="connsiteX7" fmla="*/ 445755 w 450582"/>
                  <a:gd name="connsiteY7" fmla="*/ 289338 h 299315"/>
                  <a:gd name="connsiteX8" fmla="*/ 437709 w 450582"/>
                  <a:gd name="connsiteY8" fmla="*/ 297384 h 29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82" h="299315">
                    <a:moveTo>
                      <a:pt x="437709" y="297384"/>
                    </a:moveTo>
                    <a:lnTo>
                      <a:pt x="12874" y="297384"/>
                    </a:lnTo>
                    <a:cubicBezTo>
                      <a:pt x="8368" y="297384"/>
                      <a:pt x="4828" y="293844"/>
                      <a:pt x="4828" y="289338"/>
                    </a:cubicBezTo>
                    <a:lnTo>
                      <a:pt x="4828" y="12874"/>
                    </a:lnTo>
                    <a:cubicBezTo>
                      <a:pt x="4828" y="8368"/>
                      <a:pt x="8368" y="4828"/>
                      <a:pt x="12874" y="4828"/>
                    </a:cubicBezTo>
                    <a:lnTo>
                      <a:pt x="437709" y="4828"/>
                    </a:lnTo>
                    <a:cubicBezTo>
                      <a:pt x="442214" y="4828"/>
                      <a:pt x="445755" y="8368"/>
                      <a:pt x="445755" y="12874"/>
                    </a:cubicBezTo>
                    <a:lnTo>
                      <a:pt x="445755" y="289338"/>
                    </a:lnTo>
                    <a:cubicBezTo>
                      <a:pt x="445755" y="293844"/>
                      <a:pt x="441893" y="297384"/>
                      <a:pt x="437709" y="29738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182" name="Freeform: Shape 181">
                <a:extLst>
                  <a:ext uri="{FF2B5EF4-FFF2-40B4-BE49-F238E27FC236}">
                    <a16:creationId xmlns:a16="http://schemas.microsoft.com/office/drawing/2014/main" id="{99934012-5981-4926-8161-37029EF191F1}"/>
                  </a:ext>
                </a:extLst>
              </p:cNvPr>
              <p:cNvSpPr/>
              <p:nvPr/>
            </p:nvSpPr>
            <p:spPr>
              <a:xfrm>
                <a:off x="6619738" y="4391524"/>
                <a:ext cx="167359" cy="67587"/>
              </a:xfrm>
              <a:custGeom>
                <a:avLst/>
                <a:gdLst>
                  <a:gd name="connsiteX0" fmla="*/ 165106 w 167359"/>
                  <a:gd name="connsiteY0" fmla="*/ 62760 h 67587"/>
                  <a:gd name="connsiteX1" fmla="*/ 165106 w 167359"/>
                  <a:gd name="connsiteY1" fmla="*/ 10943 h 67587"/>
                  <a:gd name="connsiteX2" fmla="*/ 158991 w 167359"/>
                  <a:gd name="connsiteY2" fmla="*/ 4828 h 67587"/>
                  <a:gd name="connsiteX3" fmla="*/ 10943 w 167359"/>
                  <a:gd name="connsiteY3" fmla="*/ 4828 h 67587"/>
                  <a:gd name="connsiteX4" fmla="*/ 4828 w 167359"/>
                  <a:gd name="connsiteY4" fmla="*/ 10943 h 67587"/>
                  <a:gd name="connsiteX5" fmla="*/ 4828 w 167359"/>
                  <a:gd name="connsiteY5" fmla="*/ 62760 h 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67587">
                    <a:moveTo>
                      <a:pt x="165106" y="62760"/>
                    </a:moveTo>
                    <a:lnTo>
                      <a:pt x="165106" y="10943"/>
                    </a:lnTo>
                    <a:cubicBezTo>
                      <a:pt x="165106" y="7402"/>
                      <a:pt x="162210" y="4828"/>
                      <a:pt x="158991" y="4828"/>
                    </a:cubicBezTo>
                    <a:lnTo>
                      <a:pt x="10943" y="4828"/>
                    </a:lnTo>
                    <a:cubicBezTo>
                      <a:pt x="7402" y="4828"/>
                      <a:pt x="4828" y="7724"/>
                      <a:pt x="4828" y="10943"/>
                    </a:cubicBezTo>
                    <a:lnTo>
                      <a:pt x="4828" y="62760"/>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83" name="Freeform: Shape 182">
                <a:extLst>
                  <a:ext uri="{FF2B5EF4-FFF2-40B4-BE49-F238E27FC236}">
                    <a16:creationId xmlns:a16="http://schemas.microsoft.com/office/drawing/2014/main" id="{A24DA974-085E-457F-BE8B-A762302D869A}"/>
                  </a:ext>
                </a:extLst>
              </p:cNvPr>
              <p:cNvSpPr/>
              <p:nvPr/>
            </p:nvSpPr>
            <p:spPr>
              <a:xfrm>
                <a:off x="6648382" y="4419202"/>
                <a:ext cx="112646" cy="38621"/>
              </a:xfrm>
              <a:custGeom>
                <a:avLst/>
                <a:gdLst>
                  <a:gd name="connsiteX0" fmla="*/ 4828 w 112645"/>
                  <a:gd name="connsiteY0" fmla="*/ 36047 h 38621"/>
                  <a:gd name="connsiteX1" fmla="*/ 4828 w 112645"/>
                  <a:gd name="connsiteY1" fmla="*/ 4828 h 38621"/>
                  <a:gd name="connsiteX2" fmla="*/ 107818 w 112645"/>
                  <a:gd name="connsiteY2" fmla="*/ 4828 h 38621"/>
                  <a:gd name="connsiteX3" fmla="*/ 107818 w 112645"/>
                  <a:gd name="connsiteY3" fmla="*/ 36047 h 38621"/>
                </a:gdLst>
                <a:ahLst/>
                <a:cxnLst>
                  <a:cxn ang="0">
                    <a:pos x="connsiteX0" y="connsiteY0"/>
                  </a:cxn>
                  <a:cxn ang="0">
                    <a:pos x="connsiteX1" y="connsiteY1"/>
                  </a:cxn>
                  <a:cxn ang="0">
                    <a:pos x="connsiteX2" y="connsiteY2"/>
                  </a:cxn>
                  <a:cxn ang="0">
                    <a:pos x="connsiteX3" y="connsiteY3"/>
                  </a:cxn>
                </a:cxnLst>
                <a:rect l="l" t="t" r="r" b="b"/>
                <a:pathLst>
                  <a:path w="112645" h="38621">
                    <a:moveTo>
                      <a:pt x="4828" y="36047"/>
                    </a:moveTo>
                    <a:lnTo>
                      <a:pt x="4828" y="4828"/>
                    </a:lnTo>
                    <a:lnTo>
                      <a:pt x="107818" y="4828"/>
                    </a:lnTo>
                    <a:lnTo>
                      <a:pt x="107818" y="36047"/>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84" name="Freeform: Shape 183">
                <a:extLst>
                  <a:ext uri="{FF2B5EF4-FFF2-40B4-BE49-F238E27FC236}">
                    <a16:creationId xmlns:a16="http://schemas.microsoft.com/office/drawing/2014/main" id="{FD2AD1F8-73CD-4E10-8E1C-858088781AB3}"/>
                  </a:ext>
                </a:extLst>
              </p:cNvPr>
              <p:cNvSpPr/>
              <p:nvPr/>
            </p:nvSpPr>
            <p:spPr>
              <a:xfrm>
                <a:off x="6565024"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85" name="Freeform: Shape 184">
                <a:extLst>
                  <a:ext uri="{FF2B5EF4-FFF2-40B4-BE49-F238E27FC236}">
                    <a16:creationId xmlns:a16="http://schemas.microsoft.com/office/drawing/2014/main" id="{F946D724-0CBF-4428-A555-F0FF995B5E52}"/>
                  </a:ext>
                </a:extLst>
              </p:cNvPr>
              <p:cNvSpPr/>
              <p:nvPr/>
            </p:nvSpPr>
            <p:spPr>
              <a:xfrm>
                <a:off x="6830546" y="4487433"/>
                <a:ext cx="9655" cy="257476"/>
              </a:xfrm>
              <a:custGeom>
                <a:avLst/>
                <a:gdLst>
                  <a:gd name="connsiteX0" fmla="*/ 4828 w 9655"/>
                  <a:gd name="connsiteY0" fmla="*/ 4828 h 257475"/>
                  <a:gd name="connsiteX1" fmla="*/ 4828 w 9655"/>
                  <a:gd name="connsiteY1" fmla="*/ 253935 h 257475"/>
                </a:gdLst>
                <a:ahLst/>
                <a:cxnLst>
                  <a:cxn ang="0">
                    <a:pos x="connsiteX0" y="connsiteY0"/>
                  </a:cxn>
                  <a:cxn ang="0">
                    <a:pos x="connsiteX1" y="connsiteY1"/>
                  </a:cxn>
                </a:cxnLst>
                <a:rect l="l" t="t" r="r" b="b"/>
                <a:pathLst>
                  <a:path w="9655" h="257475">
                    <a:moveTo>
                      <a:pt x="4828" y="4828"/>
                    </a:moveTo>
                    <a:lnTo>
                      <a:pt x="4828" y="253935"/>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grpSp>
        <p:grpSp>
          <p:nvGrpSpPr>
            <p:cNvPr id="168" name="Graphic 240">
              <a:extLst>
                <a:ext uri="{FF2B5EF4-FFF2-40B4-BE49-F238E27FC236}">
                  <a16:creationId xmlns:a16="http://schemas.microsoft.com/office/drawing/2014/main" id="{65BA7127-F74B-4FC2-8379-A3D1E7E6BB92}"/>
                </a:ext>
              </a:extLst>
            </p:cNvPr>
            <p:cNvGrpSpPr/>
            <p:nvPr/>
          </p:nvGrpSpPr>
          <p:grpSpPr>
            <a:xfrm rot="20323668">
              <a:off x="8713234" y="4630665"/>
              <a:ext cx="378619" cy="430874"/>
              <a:chOff x="6198099" y="404917"/>
              <a:chExt cx="417431" cy="475043"/>
            </a:xfrm>
          </p:grpSpPr>
          <p:sp>
            <p:nvSpPr>
              <p:cNvPr id="169" name="Freeform: Shape 168">
                <a:extLst>
                  <a:ext uri="{FF2B5EF4-FFF2-40B4-BE49-F238E27FC236}">
                    <a16:creationId xmlns:a16="http://schemas.microsoft.com/office/drawing/2014/main" id="{05B71141-671D-4EE3-B5C1-7F33848FFB51}"/>
                  </a:ext>
                </a:extLst>
              </p:cNvPr>
              <p:cNvSpPr/>
              <p:nvPr/>
            </p:nvSpPr>
            <p:spPr>
              <a:xfrm>
                <a:off x="6272445" y="480229"/>
                <a:ext cx="270349" cy="308971"/>
              </a:xfrm>
              <a:custGeom>
                <a:avLst/>
                <a:gdLst>
                  <a:gd name="connsiteX0" fmla="*/ 265522 w 270349"/>
                  <a:gd name="connsiteY0" fmla="*/ 135175 h 308970"/>
                  <a:gd name="connsiteX1" fmla="*/ 135175 w 270349"/>
                  <a:gd name="connsiteY1" fmla="*/ 4828 h 308970"/>
                  <a:gd name="connsiteX2" fmla="*/ 4828 w 270349"/>
                  <a:gd name="connsiteY2" fmla="*/ 135175 h 308970"/>
                  <a:gd name="connsiteX3" fmla="*/ 78852 w 270349"/>
                  <a:gd name="connsiteY3" fmla="*/ 252648 h 308970"/>
                  <a:gd name="connsiteX4" fmla="*/ 78852 w 270349"/>
                  <a:gd name="connsiteY4" fmla="*/ 305109 h 308970"/>
                  <a:gd name="connsiteX5" fmla="*/ 191497 w 270349"/>
                  <a:gd name="connsiteY5" fmla="*/ 305109 h 308970"/>
                  <a:gd name="connsiteX6" fmla="*/ 191497 w 270349"/>
                  <a:gd name="connsiteY6" fmla="*/ 252648 h 308970"/>
                  <a:gd name="connsiteX7" fmla="*/ 265522 w 270349"/>
                  <a:gd name="connsiteY7" fmla="*/ 135175 h 30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349" h="308970">
                    <a:moveTo>
                      <a:pt x="265522" y="135175"/>
                    </a:moveTo>
                    <a:cubicBezTo>
                      <a:pt x="265522" y="63082"/>
                      <a:pt x="207268" y="4828"/>
                      <a:pt x="135175" y="4828"/>
                    </a:cubicBezTo>
                    <a:cubicBezTo>
                      <a:pt x="63082" y="4828"/>
                      <a:pt x="4828" y="63082"/>
                      <a:pt x="4828" y="135175"/>
                    </a:cubicBezTo>
                    <a:cubicBezTo>
                      <a:pt x="4828" y="186992"/>
                      <a:pt x="35081" y="231728"/>
                      <a:pt x="78852" y="252648"/>
                    </a:cubicBezTo>
                    <a:lnTo>
                      <a:pt x="78852" y="305109"/>
                    </a:lnTo>
                    <a:lnTo>
                      <a:pt x="191497" y="305109"/>
                    </a:lnTo>
                    <a:lnTo>
                      <a:pt x="191497" y="252648"/>
                    </a:lnTo>
                    <a:cubicBezTo>
                      <a:pt x="235268" y="231728"/>
                      <a:pt x="265522" y="186992"/>
                      <a:pt x="265522" y="135175"/>
                    </a:cubicBezTo>
                    <a:close/>
                  </a:path>
                </a:pathLst>
              </a:custGeom>
              <a:solidFill>
                <a:schemeClr val="bg1"/>
              </a:solid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170" name="Freeform: Shape 169">
                <a:extLst>
                  <a:ext uri="{FF2B5EF4-FFF2-40B4-BE49-F238E27FC236}">
                    <a16:creationId xmlns:a16="http://schemas.microsoft.com/office/drawing/2014/main" id="{5E3EAD22-41AC-460D-B851-9363793D160A}"/>
                  </a:ext>
                </a:extLst>
              </p:cNvPr>
              <p:cNvSpPr/>
              <p:nvPr/>
            </p:nvSpPr>
            <p:spPr>
              <a:xfrm>
                <a:off x="6402792" y="664324"/>
                <a:ext cx="9655" cy="125519"/>
              </a:xfrm>
              <a:custGeom>
                <a:avLst/>
                <a:gdLst>
                  <a:gd name="connsiteX0" fmla="*/ 4828 w 9655"/>
                  <a:gd name="connsiteY0" fmla="*/ 121014 h 125519"/>
                  <a:gd name="connsiteX1" fmla="*/ 4828 w 9655"/>
                  <a:gd name="connsiteY1" fmla="*/ 4828 h 125519"/>
                </a:gdLst>
                <a:ahLst/>
                <a:cxnLst>
                  <a:cxn ang="0">
                    <a:pos x="connsiteX0" y="connsiteY0"/>
                  </a:cxn>
                  <a:cxn ang="0">
                    <a:pos x="connsiteX1" y="connsiteY1"/>
                  </a:cxn>
                </a:cxnLst>
                <a:rect l="l" t="t" r="r" b="b"/>
                <a:pathLst>
                  <a:path w="9655" h="125519">
                    <a:moveTo>
                      <a:pt x="4828" y="121014"/>
                    </a:moveTo>
                    <a:lnTo>
                      <a:pt x="4828"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71" name="Freeform: Shape 170">
                <a:extLst>
                  <a:ext uri="{FF2B5EF4-FFF2-40B4-BE49-F238E27FC236}">
                    <a16:creationId xmlns:a16="http://schemas.microsoft.com/office/drawing/2014/main" id="{73101039-D98A-4CF4-9B68-BA49AFC5CB93}"/>
                  </a:ext>
                </a:extLst>
              </p:cNvPr>
              <p:cNvSpPr/>
              <p:nvPr/>
            </p:nvSpPr>
            <p:spPr>
              <a:xfrm>
                <a:off x="6373826" y="663358"/>
                <a:ext cx="67587" cy="9655"/>
              </a:xfrm>
              <a:custGeom>
                <a:avLst/>
                <a:gdLst>
                  <a:gd name="connsiteX0" fmla="*/ 4828 w 67587"/>
                  <a:gd name="connsiteY0" fmla="*/ 4828 h 9655"/>
                  <a:gd name="connsiteX1" fmla="*/ 62760 w 67587"/>
                  <a:gd name="connsiteY1" fmla="*/ 4828 h 9655"/>
                </a:gdLst>
                <a:ahLst/>
                <a:cxnLst>
                  <a:cxn ang="0">
                    <a:pos x="connsiteX0" y="connsiteY0"/>
                  </a:cxn>
                  <a:cxn ang="0">
                    <a:pos x="connsiteX1" y="connsiteY1"/>
                  </a:cxn>
                </a:cxnLst>
                <a:rect l="l" t="t" r="r" b="b"/>
                <a:pathLst>
                  <a:path w="67587" h="9655">
                    <a:moveTo>
                      <a:pt x="4828" y="4828"/>
                    </a:moveTo>
                    <a:lnTo>
                      <a:pt x="62760"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72" name="Freeform: Shape 171">
                <a:extLst>
                  <a:ext uri="{FF2B5EF4-FFF2-40B4-BE49-F238E27FC236}">
                    <a16:creationId xmlns:a16="http://schemas.microsoft.com/office/drawing/2014/main" id="{0F0DEB92-D19B-47B1-8F8D-E59ACBA26052}"/>
                  </a:ext>
                </a:extLst>
              </p:cNvPr>
              <p:cNvSpPr/>
              <p:nvPr/>
            </p:nvSpPr>
            <p:spPr>
              <a:xfrm>
                <a:off x="6318147" y="404917"/>
                <a:ext cx="28966" cy="61150"/>
              </a:xfrm>
              <a:custGeom>
                <a:avLst/>
                <a:gdLst>
                  <a:gd name="connsiteX0" fmla="*/ 26713 w 28966"/>
                  <a:gd name="connsiteY0" fmla="*/ 57610 h 61150"/>
                  <a:gd name="connsiteX1" fmla="*/ 4828 w 28966"/>
                  <a:gd name="connsiteY1" fmla="*/ 4828 h 61150"/>
                </a:gdLst>
                <a:ahLst/>
                <a:cxnLst>
                  <a:cxn ang="0">
                    <a:pos x="connsiteX0" y="connsiteY0"/>
                  </a:cxn>
                  <a:cxn ang="0">
                    <a:pos x="connsiteX1" y="connsiteY1"/>
                  </a:cxn>
                </a:cxnLst>
                <a:rect l="l" t="t" r="r" b="b"/>
                <a:pathLst>
                  <a:path w="28966" h="61150">
                    <a:moveTo>
                      <a:pt x="26713" y="57610"/>
                    </a:moveTo>
                    <a:lnTo>
                      <a:pt x="4828"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73" name="Freeform: Shape 172">
                <a:extLst>
                  <a:ext uri="{FF2B5EF4-FFF2-40B4-BE49-F238E27FC236}">
                    <a16:creationId xmlns:a16="http://schemas.microsoft.com/office/drawing/2014/main" id="{95440B8A-D6AB-426B-9F75-42017FDA6C58}"/>
                  </a:ext>
                </a:extLst>
              </p:cNvPr>
              <p:cNvSpPr/>
              <p:nvPr/>
            </p:nvSpPr>
            <p:spPr>
              <a:xfrm>
                <a:off x="6198099" y="672048"/>
                <a:ext cx="61150" cy="28966"/>
              </a:xfrm>
              <a:custGeom>
                <a:avLst/>
                <a:gdLst>
                  <a:gd name="connsiteX0" fmla="*/ 4828 w 61150"/>
                  <a:gd name="connsiteY0" fmla="*/ 27035 h 28966"/>
                  <a:gd name="connsiteX1" fmla="*/ 57932 w 61150"/>
                  <a:gd name="connsiteY1" fmla="*/ 4828 h 28966"/>
                </a:gdLst>
                <a:ahLst/>
                <a:cxnLst>
                  <a:cxn ang="0">
                    <a:pos x="connsiteX0" y="connsiteY0"/>
                  </a:cxn>
                  <a:cxn ang="0">
                    <a:pos x="connsiteX1" y="connsiteY1"/>
                  </a:cxn>
                </a:cxnLst>
                <a:rect l="l" t="t" r="r" b="b"/>
                <a:pathLst>
                  <a:path w="61150" h="28966">
                    <a:moveTo>
                      <a:pt x="4828" y="27035"/>
                    </a:moveTo>
                    <a:lnTo>
                      <a:pt x="57932" y="4828"/>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174" name="Freeform: Shape 173">
                <a:extLst>
                  <a:ext uri="{FF2B5EF4-FFF2-40B4-BE49-F238E27FC236}">
                    <a16:creationId xmlns:a16="http://schemas.microsoft.com/office/drawing/2014/main" id="{644DD1E0-657C-43D5-9BE8-8F43C04F2F8E}"/>
                  </a:ext>
                </a:extLst>
              </p:cNvPr>
              <p:cNvSpPr/>
              <p:nvPr/>
            </p:nvSpPr>
            <p:spPr>
              <a:xfrm>
                <a:off x="6554380" y="524644"/>
                <a:ext cx="61150" cy="28966"/>
              </a:xfrm>
              <a:custGeom>
                <a:avLst/>
                <a:gdLst>
                  <a:gd name="connsiteX0" fmla="*/ 4828 w 61150"/>
                  <a:gd name="connsiteY0" fmla="*/ 26713 h 28966"/>
                  <a:gd name="connsiteX1" fmla="*/ 57932 w 61150"/>
                  <a:gd name="connsiteY1" fmla="*/ 4828 h 28966"/>
                </a:gdLst>
                <a:ahLst/>
                <a:cxnLst>
                  <a:cxn ang="0">
                    <a:pos x="connsiteX0" y="connsiteY0"/>
                  </a:cxn>
                  <a:cxn ang="0">
                    <a:pos x="connsiteX1" y="connsiteY1"/>
                  </a:cxn>
                </a:cxnLst>
                <a:rect l="l" t="t" r="r" b="b"/>
                <a:pathLst>
                  <a:path w="61150" h="28966">
                    <a:moveTo>
                      <a:pt x="4828" y="26713"/>
                    </a:moveTo>
                    <a:lnTo>
                      <a:pt x="57932"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75" name="Freeform: Shape 174">
                <a:extLst>
                  <a:ext uri="{FF2B5EF4-FFF2-40B4-BE49-F238E27FC236}">
                    <a16:creationId xmlns:a16="http://schemas.microsoft.com/office/drawing/2014/main" id="{6EA1FF1D-B9EE-46C4-82F3-C8020F6970AB}"/>
                  </a:ext>
                </a:extLst>
              </p:cNvPr>
              <p:cNvSpPr/>
              <p:nvPr/>
            </p:nvSpPr>
            <p:spPr>
              <a:xfrm>
                <a:off x="6198099" y="524644"/>
                <a:ext cx="61150" cy="28966"/>
              </a:xfrm>
              <a:custGeom>
                <a:avLst/>
                <a:gdLst>
                  <a:gd name="connsiteX0" fmla="*/ 4828 w 61150"/>
                  <a:gd name="connsiteY0" fmla="*/ 4828 h 28966"/>
                  <a:gd name="connsiteX1" fmla="*/ 57932 w 61150"/>
                  <a:gd name="connsiteY1" fmla="*/ 27035 h 28966"/>
                </a:gdLst>
                <a:ahLst/>
                <a:cxnLst>
                  <a:cxn ang="0">
                    <a:pos x="connsiteX0" y="connsiteY0"/>
                  </a:cxn>
                  <a:cxn ang="0">
                    <a:pos x="connsiteX1" y="connsiteY1"/>
                  </a:cxn>
                </a:cxnLst>
                <a:rect l="l" t="t" r="r" b="b"/>
                <a:pathLst>
                  <a:path w="61150" h="28966">
                    <a:moveTo>
                      <a:pt x="4828" y="4828"/>
                    </a:moveTo>
                    <a:lnTo>
                      <a:pt x="57932" y="27035"/>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76" name="Freeform: Shape 175">
                <a:extLst>
                  <a:ext uri="{FF2B5EF4-FFF2-40B4-BE49-F238E27FC236}">
                    <a16:creationId xmlns:a16="http://schemas.microsoft.com/office/drawing/2014/main" id="{8DDAC741-EB10-4D56-84A9-3EB9BE738897}"/>
                  </a:ext>
                </a:extLst>
              </p:cNvPr>
              <p:cNvSpPr/>
              <p:nvPr/>
            </p:nvSpPr>
            <p:spPr>
              <a:xfrm>
                <a:off x="6554380" y="672370"/>
                <a:ext cx="61150" cy="28966"/>
              </a:xfrm>
              <a:custGeom>
                <a:avLst/>
                <a:gdLst>
                  <a:gd name="connsiteX0" fmla="*/ 4828 w 61150"/>
                  <a:gd name="connsiteY0" fmla="*/ 4828 h 28966"/>
                  <a:gd name="connsiteX1" fmla="*/ 57932 w 61150"/>
                  <a:gd name="connsiteY1" fmla="*/ 26713 h 28966"/>
                </a:gdLst>
                <a:ahLst/>
                <a:cxnLst>
                  <a:cxn ang="0">
                    <a:pos x="connsiteX0" y="connsiteY0"/>
                  </a:cxn>
                  <a:cxn ang="0">
                    <a:pos x="connsiteX1" y="connsiteY1"/>
                  </a:cxn>
                </a:cxnLst>
                <a:rect l="l" t="t" r="r" b="b"/>
                <a:pathLst>
                  <a:path w="61150" h="28966">
                    <a:moveTo>
                      <a:pt x="4828" y="4828"/>
                    </a:moveTo>
                    <a:lnTo>
                      <a:pt x="57932" y="26713"/>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77" name="Freeform: Shape 176">
                <a:extLst>
                  <a:ext uri="{FF2B5EF4-FFF2-40B4-BE49-F238E27FC236}">
                    <a16:creationId xmlns:a16="http://schemas.microsoft.com/office/drawing/2014/main" id="{3AEE1868-C408-47B9-8632-E011BA001013}"/>
                  </a:ext>
                </a:extLst>
              </p:cNvPr>
              <p:cNvSpPr/>
              <p:nvPr/>
            </p:nvSpPr>
            <p:spPr>
              <a:xfrm>
                <a:off x="6465551" y="404917"/>
                <a:ext cx="28966" cy="61150"/>
              </a:xfrm>
              <a:custGeom>
                <a:avLst/>
                <a:gdLst>
                  <a:gd name="connsiteX0" fmla="*/ 4828 w 28966"/>
                  <a:gd name="connsiteY0" fmla="*/ 57610 h 61150"/>
                  <a:gd name="connsiteX1" fmla="*/ 26713 w 28966"/>
                  <a:gd name="connsiteY1" fmla="*/ 4828 h 61150"/>
                </a:gdLst>
                <a:ahLst/>
                <a:cxnLst>
                  <a:cxn ang="0">
                    <a:pos x="connsiteX0" y="connsiteY0"/>
                  </a:cxn>
                  <a:cxn ang="0">
                    <a:pos x="connsiteX1" y="connsiteY1"/>
                  </a:cxn>
                </a:cxnLst>
                <a:rect l="l" t="t" r="r" b="b"/>
                <a:pathLst>
                  <a:path w="28966" h="61150">
                    <a:moveTo>
                      <a:pt x="4828" y="57610"/>
                    </a:moveTo>
                    <a:lnTo>
                      <a:pt x="26713" y="4828"/>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178" name="Freeform: Shape 177">
                <a:extLst>
                  <a:ext uri="{FF2B5EF4-FFF2-40B4-BE49-F238E27FC236}">
                    <a16:creationId xmlns:a16="http://schemas.microsoft.com/office/drawing/2014/main" id="{697D6115-4B5E-4B43-AC6E-D6DBEF6091EE}"/>
                  </a:ext>
                </a:extLst>
              </p:cNvPr>
              <p:cNvSpPr/>
              <p:nvPr/>
            </p:nvSpPr>
            <p:spPr>
              <a:xfrm>
                <a:off x="6346469" y="794027"/>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179" name="Freeform: Shape 178">
                <a:extLst>
                  <a:ext uri="{FF2B5EF4-FFF2-40B4-BE49-F238E27FC236}">
                    <a16:creationId xmlns:a16="http://schemas.microsoft.com/office/drawing/2014/main" id="{E9CE6398-267E-4659-B46D-310C4F251C82}"/>
                  </a:ext>
                </a:extLst>
              </p:cNvPr>
              <p:cNvSpPr/>
              <p:nvPr/>
            </p:nvSpPr>
            <p:spPr>
              <a:xfrm>
                <a:off x="6346469" y="824281"/>
                <a:ext cx="119082" cy="25748"/>
              </a:xfrm>
              <a:custGeom>
                <a:avLst/>
                <a:gdLst>
                  <a:gd name="connsiteX0" fmla="*/ 111358 w 119082"/>
                  <a:gd name="connsiteY0" fmla="*/ 21564 h 25747"/>
                  <a:gd name="connsiteX1" fmla="*/ 10943 w 119082"/>
                  <a:gd name="connsiteY1" fmla="*/ 21564 h 25747"/>
                  <a:gd name="connsiteX2" fmla="*/ 4828 w 119082"/>
                  <a:gd name="connsiteY2" fmla="*/ 15449 h 25747"/>
                  <a:gd name="connsiteX3" fmla="*/ 4828 w 119082"/>
                  <a:gd name="connsiteY3" fmla="*/ 10943 h 25747"/>
                  <a:gd name="connsiteX4" fmla="*/ 10943 w 119082"/>
                  <a:gd name="connsiteY4" fmla="*/ 4828 h 25747"/>
                  <a:gd name="connsiteX5" fmla="*/ 111036 w 119082"/>
                  <a:gd name="connsiteY5" fmla="*/ 4828 h 25747"/>
                  <a:gd name="connsiteX6" fmla="*/ 117151 w 119082"/>
                  <a:gd name="connsiteY6" fmla="*/ 10943 h 25747"/>
                  <a:gd name="connsiteX7" fmla="*/ 117151 w 119082"/>
                  <a:gd name="connsiteY7" fmla="*/ 15449 h 25747"/>
                  <a:gd name="connsiteX8" fmla="*/ 111358 w 119082"/>
                  <a:gd name="connsiteY8" fmla="*/ 21564 h 2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82" h="25747">
                    <a:moveTo>
                      <a:pt x="111358" y="21564"/>
                    </a:moveTo>
                    <a:lnTo>
                      <a:pt x="10943" y="21564"/>
                    </a:lnTo>
                    <a:cubicBezTo>
                      <a:pt x="7402" y="21564"/>
                      <a:pt x="4828" y="18667"/>
                      <a:pt x="4828" y="15449"/>
                    </a:cubicBezTo>
                    <a:lnTo>
                      <a:pt x="4828" y="10943"/>
                    </a:lnTo>
                    <a:cubicBezTo>
                      <a:pt x="4828" y="7402"/>
                      <a:pt x="7724" y="4828"/>
                      <a:pt x="10943" y="4828"/>
                    </a:cubicBezTo>
                    <a:lnTo>
                      <a:pt x="111036" y="4828"/>
                    </a:lnTo>
                    <a:cubicBezTo>
                      <a:pt x="114577" y="4828"/>
                      <a:pt x="117151" y="7724"/>
                      <a:pt x="117151" y="10943"/>
                    </a:cubicBezTo>
                    <a:lnTo>
                      <a:pt x="117151" y="15449"/>
                    </a:lnTo>
                    <a:cubicBezTo>
                      <a:pt x="117473" y="18667"/>
                      <a:pt x="114577" y="21564"/>
                      <a:pt x="111358" y="21564"/>
                    </a:cubicBez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180" name="Freeform: Shape 179">
                <a:extLst>
                  <a:ext uri="{FF2B5EF4-FFF2-40B4-BE49-F238E27FC236}">
                    <a16:creationId xmlns:a16="http://schemas.microsoft.com/office/drawing/2014/main" id="{0B73B142-FABA-47C6-8E4E-917C5E71D926}"/>
                  </a:ext>
                </a:extLst>
              </p:cNvPr>
              <p:cNvSpPr/>
              <p:nvPr/>
            </p:nvSpPr>
            <p:spPr>
              <a:xfrm>
                <a:off x="6376079" y="854212"/>
                <a:ext cx="61150" cy="25748"/>
              </a:xfrm>
              <a:custGeom>
                <a:avLst/>
                <a:gdLst>
                  <a:gd name="connsiteX0" fmla="*/ 49242 w 61150"/>
                  <a:gd name="connsiteY0" fmla="*/ 21885 h 25747"/>
                  <a:gd name="connsiteX1" fmla="*/ 13839 w 61150"/>
                  <a:gd name="connsiteY1" fmla="*/ 21885 h 25747"/>
                  <a:gd name="connsiteX2" fmla="*/ 4828 w 61150"/>
                  <a:gd name="connsiteY2" fmla="*/ 4828 h 25747"/>
                  <a:gd name="connsiteX3" fmla="*/ 58254 w 61150"/>
                  <a:gd name="connsiteY3" fmla="*/ 4828 h 25747"/>
                </a:gdLst>
                <a:ahLst/>
                <a:cxnLst>
                  <a:cxn ang="0">
                    <a:pos x="connsiteX0" y="connsiteY0"/>
                  </a:cxn>
                  <a:cxn ang="0">
                    <a:pos x="connsiteX1" y="connsiteY1"/>
                  </a:cxn>
                  <a:cxn ang="0">
                    <a:pos x="connsiteX2" y="connsiteY2"/>
                  </a:cxn>
                  <a:cxn ang="0">
                    <a:pos x="connsiteX3" y="connsiteY3"/>
                  </a:cxn>
                </a:cxnLst>
                <a:rect l="l" t="t" r="r" b="b"/>
                <a:pathLst>
                  <a:path w="61150" h="25747">
                    <a:moveTo>
                      <a:pt x="49242" y="21885"/>
                    </a:moveTo>
                    <a:lnTo>
                      <a:pt x="13839" y="21885"/>
                    </a:lnTo>
                    <a:lnTo>
                      <a:pt x="4828" y="4828"/>
                    </a:lnTo>
                    <a:lnTo>
                      <a:pt x="58254" y="4828"/>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186" name="Group 185">
            <a:extLst>
              <a:ext uri="{FF2B5EF4-FFF2-40B4-BE49-F238E27FC236}">
                <a16:creationId xmlns:a16="http://schemas.microsoft.com/office/drawing/2014/main" id="{963B0091-0FA3-4F30-96DC-88C13863604E}"/>
              </a:ext>
            </a:extLst>
          </p:cNvPr>
          <p:cNvGrpSpPr/>
          <p:nvPr/>
        </p:nvGrpSpPr>
        <p:grpSpPr>
          <a:xfrm>
            <a:off x="4930537" y="3566940"/>
            <a:ext cx="463939" cy="606048"/>
            <a:chOff x="9398940" y="6818557"/>
            <a:chExt cx="657213" cy="858524"/>
          </a:xfrm>
        </p:grpSpPr>
        <p:grpSp>
          <p:nvGrpSpPr>
            <p:cNvPr id="187" name="Graphic 244">
              <a:extLst>
                <a:ext uri="{FF2B5EF4-FFF2-40B4-BE49-F238E27FC236}">
                  <a16:creationId xmlns:a16="http://schemas.microsoft.com/office/drawing/2014/main" id="{E3751CDA-B0E4-475E-9CC3-65818AC00D5D}"/>
                </a:ext>
              </a:extLst>
            </p:cNvPr>
            <p:cNvGrpSpPr/>
            <p:nvPr/>
          </p:nvGrpSpPr>
          <p:grpSpPr>
            <a:xfrm>
              <a:off x="9398940" y="6818557"/>
              <a:ext cx="657213" cy="858524"/>
              <a:chOff x="6874589" y="-649524"/>
              <a:chExt cx="198947" cy="259886"/>
            </a:xfrm>
          </p:grpSpPr>
          <p:sp>
            <p:nvSpPr>
              <p:cNvPr id="205" name="Freeform: Shape 204">
                <a:extLst>
                  <a:ext uri="{FF2B5EF4-FFF2-40B4-BE49-F238E27FC236}">
                    <a16:creationId xmlns:a16="http://schemas.microsoft.com/office/drawing/2014/main" id="{3289BFE3-B10F-4CCF-BAFF-63FEC5185BDA}"/>
                  </a:ext>
                </a:extLst>
              </p:cNvPr>
              <p:cNvSpPr/>
              <p:nvPr/>
            </p:nvSpPr>
            <p:spPr>
              <a:xfrm>
                <a:off x="6874589" y="-632807"/>
                <a:ext cx="198947" cy="243169"/>
              </a:xfrm>
              <a:custGeom>
                <a:avLst/>
                <a:gdLst>
                  <a:gd name="connsiteX0" fmla="*/ 400696 w 405524"/>
                  <a:gd name="connsiteY0" fmla="*/ 284832 h 296096"/>
                  <a:gd name="connsiteX1" fmla="*/ 391041 w 405524"/>
                  <a:gd name="connsiteY1" fmla="*/ 294488 h 296096"/>
                  <a:gd name="connsiteX2" fmla="*/ 14483 w 405524"/>
                  <a:gd name="connsiteY2" fmla="*/ 294488 h 296096"/>
                  <a:gd name="connsiteX3" fmla="*/ 4828 w 405524"/>
                  <a:gd name="connsiteY3" fmla="*/ 284832 h 296096"/>
                  <a:gd name="connsiteX4" fmla="*/ 4828 w 405524"/>
                  <a:gd name="connsiteY4" fmla="*/ 14483 h 296096"/>
                  <a:gd name="connsiteX5" fmla="*/ 14483 w 405524"/>
                  <a:gd name="connsiteY5" fmla="*/ 4828 h 296096"/>
                  <a:gd name="connsiteX6" fmla="*/ 391041 w 405524"/>
                  <a:gd name="connsiteY6" fmla="*/ 4828 h 296096"/>
                  <a:gd name="connsiteX7" fmla="*/ 400696 w 405524"/>
                  <a:gd name="connsiteY7" fmla="*/ 14483 h 296096"/>
                  <a:gd name="connsiteX8" fmla="*/ 400696 w 405524"/>
                  <a:gd name="connsiteY8" fmla="*/ 284832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5524" h="296096">
                    <a:moveTo>
                      <a:pt x="400696" y="284832"/>
                    </a:moveTo>
                    <a:cubicBezTo>
                      <a:pt x="400696" y="290304"/>
                      <a:pt x="396512" y="294488"/>
                      <a:pt x="391041" y="294488"/>
                    </a:cubicBezTo>
                    <a:lnTo>
                      <a:pt x="14483" y="294488"/>
                    </a:lnTo>
                    <a:cubicBezTo>
                      <a:pt x="9012" y="294488"/>
                      <a:pt x="4828" y="290304"/>
                      <a:pt x="4828" y="284832"/>
                    </a:cubicBezTo>
                    <a:lnTo>
                      <a:pt x="4828" y="14483"/>
                    </a:lnTo>
                    <a:cubicBezTo>
                      <a:pt x="4828" y="9012"/>
                      <a:pt x="9012" y="4828"/>
                      <a:pt x="14483" y="4828"/>
                    </a:cubicBezTo>
                    <a:lnTo>
                      <a:pt x="391041" y="4828"/>
                    </a:lnTo>
                    <a:cubicBezTo>
                      <a:pt x="396512" y="4828"/>
                      <a:pt x="400696" y="9012"/>
                      <a:pt x="400696" y="14483"/>
                    </a:cubicBezTo>
                    <a:lnTo>
                      <a:pt x="400696" y="284832"/>
                    </a:lnTo>
                    <a:close/>
                  </a:path>
                </a:pathLst>
              </a:custGeom>
              <a:noFill/>
              <a:ln w="15875" cap="flat">
                <a:solidFill>
                  <a:schemeClr val="tx1"/>
                </a:solidFill>
                <a:prstDash val="solid"/>
                <a:round/>
              </a:ln>
            </p:spPr>
            <p:txBody>
              <a:bodyPr rtlCol="0" anchor="ctr"/>
              <a:lstStyle/>
              <a:p>
                <a:pPr algn="ctr" defTabSz="609562">
                  <a:defRPr/>
                </a:pPr>
                <a:endParaRPr lang="en-US" sz="1500">
                  <a:solidFill>
                    <a:srgbClr val="FFFFFF"/>
                  </a:solidFill>
                </a:endParaRPr>
              </a:p>
            </p:txBody>
          </p:sp>
          <p:sp>
            <p:nvSpPr>
              <p:cNvPr id="206" name="Freeform: Shape 205">
                <a:extLst>
                  <a:ext uri="{FF2B5EF4-FFF2-40B4-BE49-F238E27FC236}">
                    <a16:creationId xmlns:a16="http://schemas.microsoft.com/office/drawing/2014/main" id="{694BBEB2-073A-4DEE-8B00-CAFB8C730A63}"/>
                  </a:ext>
                </a:extLst>
              </p:cNvPr>
              <p:cNvSpPr/>
              <p:nvPr/>
            </p:nvSpPr>
            <p:spPr>
              <a:xfrm>
                <a:off x="6934220" y="-649524"/>
                <a:ext cx="79685" cy="32683"/>
              </a:xfrm>
              <a:custGeom>
                <a:avLst/>
                <a:gdLst>
                  <a:gd name="connsiteX0" fmla="*/ 353385 w 357247"/>
                  <a:gd name="connsiteY0" fmla="*/ 234303 h 247820"/>
                  <a:gd name="connsiteX1" fmla="*/ 343730 w 357247"/>
                  <a:gd name="connsiteY1" fmla="*/ 243958 h 247820"/>
                  <a:gd name="connsiteX2" fmla="*/ 14483 w 357247"/>
                  <a:gd name="connsiteY2" fmla="*/ 243958 h 247820"/>
                  <a:gd name="connsiteX3" fmla="*/ 4828 w 357247"/>
                  <a:gd name="connsiteY3" fmla="*/ 234303 h 247820"/>
                  <a:gd name="connsiteX4" fmla="*/ 4828 w 357247"/>
                  <a:gd name="connsiteY4" fmla="*/ 14483 h 247820"/>
                  <a:gd name="connsiteX5" fmla="*/ 14483 w 357247"/>
                  <a:gd name="connsiteY5" fmla="*/ 4828 h 247820"/>
                  <a:gd name="connsiteX6" fmla="*/ 342121 w 357247"/>
                  <a:gd name="connsiteY6" fmla="*/ 4828 h 247820"/>
                  <a:gd name="connsiteX7" fmla="*/ 351776 w 357247"/>
                  <a:gd name="connsiteY7" fmla="*/ 14483 h 247820"/>
                  <a:gd name="connsiteX8" fmla="*/ 353385 w 357247"/>
                  <a:gd name="connsiteY8" fmla="*/ 234303 h 24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247" h="247820">
                    <a:moveTo>
                      <a:pt x="353385" y="234303"/>
                    </a:moveTo>
                    <a:cubicBezTo>
                      <a:pt x="353385" y="239774"/>
                      <a:pt x="349201" y="243958"/>
                      <a:pt x="343730" y="243958"/>
                    </a:cubicBezTo>
                    <a:lnTo>
                      <a:pt x="14483" y="243958"/>
                    </a:lnTo>
                    <a:cubicBezTo>
                      <a:pt x="9012" y="243958"/>
                      <a:pt x="4828" y="239774"/>
                      <a:pt x="4828" y="234303"/>
                    </a:cubicBezTo>
                    <a:lnTo>
                      <a:pt x="4828" y="14483"/>
                    </a:lnTo>
                    <a:cubicBezTo>
                      <a:pt x="4828" y="9012"/>
                      <a:pt x="9012" y="4828"/>
                      <a:pt x="14483" y="4828"/>
                    </a:cubicBezTo>
                    <a:lnTo>
                      <a:pt x="342121" y="4828"/>
                    </a:lnTo>
                    <a:cubicBezTo>
                      <a:pt x="347592" y="4828"/>
                      <a:pt x="351776" y="9012"/>
                      <a:pt x="351776" y="14483"/>
                    </a:cubicBezTo>
                    <a:lnTo>
                      <a:pt x="353385" y="234303"/>
                    </a:lnTo>
                    <a:close/>
                  </a:path>
                </a:pathLst>
              </a:custGeom>
              <a:solidFill>
                <a:schemeClr val="bg1"/>
              </a:solidFill>
              <a:ln w="15875" cap="flat">
                <a:solidFill>
                  <a:schemeClr val="tx1"/>
                </a:solidFill>
                <a:prstDash val="solid"/>
                <a:round/>
              </a:ln>
            </p:spPr>
            <p:txBody>
              <a:bodyPr rtlCol="0" anchor="ctr"/>
              <a:lstStyle/>
              <a:p>
                <a:pPr algn="ctr" defTabSz="609562">
                  <a:defRPr/>
                </a:pPr>
                <a:endParaRPr lang="en-US" sz="1500" dirty="0">
                  <a:solidFill>
                    <a:srgbClr val="FFFFFF"/>
                  </a:solidFill>
                </a:endParaRPr>
              </a:p>
            </p:txBody>
          </p:sp>
        </p:grpSp>
        <p:grpSp>
          <p:nvGrpSpPr>
            <p:cNvPr id="188" name="Graphic 286">
              <a:extLst>
                <a:ext uri="{FF2B5EF4-FFF2-40B4-BE49-F238E27FC236}">
                  <a16:creationId xmlns:a16="http://schemas.microsoft.com/office/drawing/2014/main" id="{E7253922-9943-4F11-BEEF-4DA96F0F8E5B}"/>
                </a:ext>
              </a:extLst>
            </p:cNvPr>
            <p:cNvGrpSpPr/>
            <p:nvPr/>
          </p:nvGrpSpPr>
          <p:grpSpPr>
            <a:xfrm>
              <a:off x="9459644" y="7061587"/>
              <a:ext cx="535816" cy="371021"/>
              <a:chOff x="357820" y="2375315"/>
              <a:chExt cx="557756" cy="386213"/>
            </a:xfrm>
          </p:grpSpPr>
          <p:sp>
            <p:nvSpPr>
              <p:cNvPr id="198" name="Freeform: Shape 197">
                <a:extLst>
                  <a:ext uri="{FF2B5EF4-FFF2-40B4-BE49-F238E27FC236}">
                    <a16:creationId xmlns:a16="http://schemas.microsoft.com/office/drawing/2014/main" id="{F05EE781-E5E6-4EEC-9419-2DA7442311F3}"/>
                  </a:ext>
                </a:extLst>
              </p:cNvPr>
              <p:cNvSpPr/>
              <p:nvPr/>
            </p:nvSpPr>
            <p:spPr>
              <a:xfrm>
                <a:off x="767528" y="2543640"/>
                <a:ext cx="148048" cy="141612"/>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5875" cap="flat">
                <a:solidFill>
                  <a:srgbClr val="A166FF"/>
                </a:solidFill>
                <a:prstDash val="dash"/>
                <a:round/>
              </a:ln>
            </p:spPr>
            <p:txBody>
              <a:bodyPr rtlCol="0" anchor="ctr"/>
              <a:lstStyle/>
              <a:p>
                <a:pPr algn="ctr" defTabSz="609562">
                  <a:defRPr/>
                </a:pPr>
                <a:endParaRPr lang="en-US" sz="1500">
                  <a:solidFill>
                    <a:srgbClr val="FFFFFF"/>
                  </a:solidFill>
                </a:endParaRPr>
              </a:p>
            </p:txBody>
          </p:sp>
          <p:sp>
            <p:nvSpPr>
              <p:cNvPr id="199" name="Freeform: Shape 198">
                <a:extLst>
                  <a:ext uri="{FF2B5EF4-FFF2-40B4-BE49-F238E27FC236}">
                    <a16:creationId xmlns:a16="http://schemas.microsoft.com/office/drawing/2014/main" id="{966C97C1-A7EF-4017-8CF2-21B1B223299C}"/>
                  </a:ext>
                </a:extLst>
              </p:cNvPr>
              <p:cNvSpPr/>
              <p:nvPr/>
            </p:nvSpPr>
            <p:spPr>
              <a:xfrm>
                <a:off x="413499" y="2397522"/>
                <a:ext cx="119082" cy="154485"/>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5875" cap="flat">
                <a:solidFill>
                  <a:srgbClr val="A166FF"/>
                </a:solidFill>
                <a:prstDash val="dash"/>
                <a:round/>
              </a:ln>
            </p:spPr>
            <p:txBody>
              <a:bodyPr rtlCol="0" anchor="ctr"/>
              <a:lstStyle/>
              <a:p>
                <a:pPr algn="ctr" defTabSz="609562">
                  <a:defRPr/>
                </a:pPr>
                <a:endParaRPr lang="en-US" sz="1500">
                  <a:solidFill>
                    <a:srgbClr val="FFFFFF"/>
                  </a:solidFill>
                </a:endParaRPr>
              </a:p>
            </p:txBody>
          </p:sp>
          <p:sp>
            <p:nvSpPr>
              <p:cNvPr id="200" name="Freeform: Shape 199">
                <a:extLst>
                  <a:ext uri="{FF2B5EF4-FFF2-40B4-BE49-F238E27FC236}">
                    <a16:creationId xmlns:a16="http://schemas.microsoft.com/office/drawing/2014/main" id="{7ACDB316-6B25-44FF-AAD1-7BE6D1EE8449}"/>
                  </a:ext>
                </a:extLst>
              </p:cNvPr>
              <p:cNvSpPr/>
              <p:nvPr/>
            </p:nvSpPr>
            <p:spPr>
              <a:xfrm>
                <a:off x="784264" y="2642768"/>
                <a:ext cx="64369" cy="64369"/>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sp>
            <p:nvSpPr>
              <p:cNvPr id="201" name="Freeform: Shape 200">
                <a:extLst>
                  <a:ext uri="{FF2B5EF4-FFF2-40B4-BE49-F238E27FC236}">
                    <a16:creationId xmlns:a16="http://schemas.microsoft.com/office/drawing/2014/main" id="{1D3BEC1A-6804-4212-B1CE-5B77171C1DD9}"/>
                  </a:ext>
                </a:extLst>
              </p:cNvPr>
              <p:cNvSpPr/>
              <p:nvPr/>
            </p:nvSpPr>
            <p:spPr>
              <a:xfrm>
                <a:off x="525823" y="2375315"/>
                <a:ext cx="51495" cy="51495"/>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5875" cap="flat">
                <a:solidFill>
                  <a:srgbClr val="A166FF"/>
                </a:solidFill>
                <a:prstDash val="solid"/>
                <a:round/>
              </a:ln>
            </p:spPr>
            <p:txBody>
              <a:bodyPr rtlCol="0" anchor="ctr"/>
              <a:lstStyle/>
              <a:p>
                <a:pPr algn="ctr" defTabSz="609562">
                  <a:defRPr/>
                </a:pPr>
                <a:endParaRPr lang="en-US" sz="1500" dirty="0">
                  <a:solidFill>
                    <a:srgbClr val="FFFFFF"/>
                  </a:solidFill>
                </a:endParaRPr>
              </a:p>
            </p:txBody>
          </p:sp>
          <p:sp>
            <p:nvSpPr>
              <p:cNvPr id="202" name="Freeform: Shape 201">
                <a:extLst>
                  <a:ext uri="{FF2B5EF4-FFF2-40B4-BE49-F238E27FC236}">
                    <a16:creationId xmlns:a16="http://schemas.microsoft.com/office/drawing/2014/main" id="{A561E112-0B7B-4F4D-9CCD-C2A45C605FFB}"/>
                  </a:ext>
                </a:extLst>
              </p:cNvPr>
              <p:cNvSpPr/>
              <p:nvPr/>
            </p:nvSpPr>
            <p:spPr>
              <a:xfrm>
                <a:off x="416395" y="2581295"/>
                <a:ext cx="41840" cy="9655"/>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sp>
            <p:nvSpPr>
              <p:cNvPr id="203" name="Freeform: Shape 202">
                <a:extLst>
                  <a:ext uri="{FF2B5EF4-FFF2-40B4-BE49-F238E27FC236}">
                    <a16:creationId xmlns:a16="http://schemas.microsoft.com/office/drawing/2014/main" id="{66CF0612-0F07-43DD-9D0D-BE311C8D0A0D}"/>
                  </a:ext>
                </a:extLst>
              </p:cNvPr>
              <p:cNvSpPr/>
              <p:nvPr/>
            </p:nvSpPr>
            <p:spPr>
              <a:xfrm>
                <a:off x="357820" y="2581295"/>
                <a:ext cx="405524" cy="180233"/>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sp>
            <p:nvSpPr>
              <p:cNvPr id="204" name="Freeform: Shape 203">
                <a:extLst>
                  <a:ext uri="{FF2B5EF4-FFF2-40B4-BE49-F238E27FC236}">
                    <a16:creationId xmlns:a16="http://schemas.microsoft.com/office/drawing/2014/main" id="{E5158E92-7B65-4416-BAA1-2B6B1BE3E697}"/>
                  </a:ext>
                </a:extLst>
              </p:cNvPr>
              <p:cNvSpPr/>
              <p:nvPr/>
            </p:nvSpPr>
            <p:spPr>
              <a:xfrm>
                <a:off x="522926" y="2415546"/>
                <a:ext cx="241383" cy="164141"/>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5875" cap="flat">
                <a:solidFill>
                  <a:srgbClr val="A166FF"/>
                </a:solidFill>
                <a:prstDash val="solid"/>
                <a:round/>
              </a:ln>
            </p:spPr>
            <p:txBody>
              <a:bodyPr rtlCol="0" anchor="ctr"/>
              <a:lstStyle/>
              <a:p>
                <a:pPr algn="ctr" defTabSz="609562">
                  <a:defRPr/>
                </a:pPr>
                <a:endParaRPr lang="en-US" sz="1500">
                  <a:solidFill>
                    <a:srgbClr val="FFFFFF"/>
                  </a:solidFill>
                </a:endParaRPr>
              </a:p>
            </p:txBody>
          </p:sp>
        </p:grpSp>
        <p:grpSp>
          <p:nvGrpSpPr>
            <p:cNvPr id="189" name="Group 188">
              <a:extLst>
                <a:ext uri="{FF2B5EF4-FFF2-40B4-BE49-F238E27FC236}">
                  <a16:creationId xmlns:a16="http://schemas.microsoft.com/office/drawing/2014/main" id="{C287AE34-3630-4490-8655-437175A2027F}"/>
                </a:ext>
              </a:extLst>
            </p:cNvPr>
            <p:cNvGrpSpPr/>
            <p:nvPr/>
          </p:nvGrpSpPr>
          <p:grpSpPr>
            <a:xfrm>
              <a:off x="9869002" y="7003188"/>
              <a:ext cx="57150" cy="57150"/>
              <a:chOff x="10385822" y="7024688"/>
              <a:chExt cx="133350" cy="133350"/>
            </a:xfrm>
          </p:grpSpPr>
          <p:cxnSp>
            <p:nvCxnSpPr>
              <p:cNvPr id="196" name="Straight Connector 195">
                <a:extLst>
                  <a:ext uri="{FF2B5EF4-FFF2-40B4-BE49-F238E27FC236}">
                    <a16:creationId xmlns:a16="http://schemas.microsoft.com/office/drawing/2014/main" id="{25B92B05-A752-4EB9-AD03-C9983C0D5EB3}"/>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7" name="Straight Connector 196">
                <a:extLst>
                  <a:ext uri="{FF2B5EF4-FFF2-40B4-BE49-F238E27FC236}">
                    <a16:creationId xmlns:a16="http://schemas.microsoft.com/office/drawing/2014/main" id="{3E200103-A67A-47FB-9F5A-A10A7CE5D20C}"/>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0" name="Group 189">
              <a:extLst>
                <a:ext uri="{FF2B5EF4-FFF2-40B4-BE49-F238E27FC236}">
                  <a16:creationId xmlns:a16="http://schemas.microsoft.com/office/drawing/2014/main" id="{CDE90164-2E5E-4196-8AB8-74BDCDF63AFB}"/>
                </a:ext>
              </a:extLst>
            </p:cNvPr>
            <p:cNvGrpSpPr/>
            <p:nvPr/>
          </p:nvGrpSpPr>
          <p:grpSpPr>
            <a:xfrm>
              <a:off x="9561036" y="7466749"/>
              <a:ext cx="57150" cy="57150"/>
              <a:chOff x="10385822" y="7024688"/>
              <a:chExt cx="133350" cy="133350"/>
            </a:xfrm>
          </p:grpSpPr>
          <p:cxnSp>
            <p:nvCxnSpPr>
              <p:cNvPr id="194" name="Straight Connector 193">
                <a:extLst>
                  <a:ext uri="{FF2B5EF4-FFF2-40B4-BE49-F238E27FC236}">
                    <a16:creationId xmlns:a16="http://schemas.microsoft.com/office/drawing/2014/main" id="{4524B6F6-7029-4CD0-8C18-84DD69823EE2}"/>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5" name="Straight Connector 194">
                <a:extLst>
                  <a:ext uri="{FF2B5EF4-FFF2-40B4-BE49-F238E27FC236}">
                    <a16:creationId xmlns:a16="http://schemas.microsoft.com/office/drawing/2014/main" id="{F592FC28-35F4-4705-B321-64A6B159D746}"/>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nvGrpSpPr>
            <p:cNvPr id="191" name="Group 190">
              <a:extLst>
                <a:ext uri="{FF2B5EF4-FFF2-40B4-BE49-F238E27FC236}">
                  <a16:creationId xmlns:a16="http://schemas.microsoft.com/office/drawing/2014/main" id="{CC885A82-A334-44E1-9E42-C7F7B7B328E5}"/>
                </a:ext>
              </a:extLst>
            </p:cNvPr>
            <p:cNvGrpSpPr/>
            <p:nvPr/>
          </p:nvGrpSpPr>
          <p:grpSpPr>
            <a:xfrm>
              <a:off x="9853214" y="7527132"/>
              <a:ext cx="57150" cy="57150"/>
              <a:chOff x="10385822" y="7024688"/>
              <a:chExt cx="133350" cy="133350"/>
            </a:xfrm>
          </p:grpSpPr>
          <p:cxnSp>
            <p:nvCxnSpPr>
              <p:cNvPr id="192" name="Straight Connector 191">
                <a:extLst>
                  <a:ext uri="{FF2B5EF4-FFF2-40B4-BE49-F238E27FC236}">
                    <a16:creationId xmlns:a16="http://schemas.microsoft.com/office/drawing/2014/main" id="{870B3BC6-F2ED-4554-969C-BB8FA3707DFD}"/>
                  </a:ext>
                </a:extLst>
              </p:cNvPr>
              <p:cNvCxnSpPr/>
              <p:nvPr/>
            </p:nvCxnSpPr>
            <p:spPr>
              <a:xfrm>
                <a:off x="10385822" y="7024688"/>
                <a:ext cx="133350" cy="133350"/>
              </a:xfrm>
              <a:prstGeom prst="line">
                <a:avLst/>
              </a:prstGeom>
              <a:noFill/>
              <a:ln w="15875" cap="flat">
                <a:solidFill>
                  <a:srgbClr val="A166FF"/>
                </a:solidFill>
                <a:prstDash val="solid"/>
                <a:round/>
              </a:ln>
            </p:spPr>
          </p:cxnSp>
          <p:cxnSp>
            <p:nvCxnSpPr>
              <p:cNvPr id="193" name="Straight Connector 192">
                <a:extLst>
                  <a:ext uri="{FF2B5EF4-FFF2-40B4-BE49-F238E27FC236}">
                    <a16:creationId xmlns:a16="http://schemas.microsoft.com/office/drawing/2014/main" id="{B9294409-6711-43C2-8EA9-39A9C7F74F1E}"/>
                  </a:ext>
                </a:extLst>
              </p:cNvPr>
              <p:cNvCxnSpPr>
                <a:cxnSpLocks/>
              </p:cNvCxnSpPr>
              <p:nvPr/>
            </p:nvCxnSpPr>
            <p:spPr>
              <a:xfrm flipH="1">
                <a:off x="10385822" y="7024688"/>
                <a:ext cx="133350" cy="133350"/>
              </a:xfrm>
              <a:prstGeom prst="line">
                <a:avLst/>
              </a:prstGeom>
              <a:noFill/>
              <a:ln w="15875" cap="flat">
                <a:solidFill>
                  <a:srgbClr val="A166FF"/>
                </a:solidFill>
                <a:prstDash val="solid"/>
                <a:round/>
              </a:ln>
            </p:spPr>
          </p:cxnSp>
        </p:grpSp>
      </p:grpSp>
      <p:grpSp>
        <p:nvGrpSpPr>
          <p:cNvPr id="207" name="Group 206">
            <a:extLst>
              <a:ext uri="{FF2B5EF4-FFF2-40B4-BE49-F238E27FC236}">
                <a16:creationId xmlns:a16="http://schemas.microsoft.com/office/drawing/2014/main" id="{E4F08D3C-C832-48D1-9537-7E4AF36199A6}"/>
              </a:ext>
            </a:extLst>
          </p:cNvPr>
          <p:cNvGrpSpPr/>
          <p:nvPr/>
        </p:nvGrpSpPr>
        <p:grpSpPr>
          <a:xfrm>
            <a:off x="4880430" y="2193619"/>
            <a:ext cx="598972" cy="658927"/>
            <a:chOff x="10283651" y="2930442"/>
            <a:chExt cx="727249" cy="800043"/>
          </a:xfrm>
        </p:grpSpPr>
        <p:sp>
          <p:nvSpPr>
            <p:cNvPr id="208" name="Oval 207">
              <a:extLst>
                <a:ext uri="{FF2B5EF4-FFF2-40B4-BE49-F238E27FC236}">
                  <a16:creationId xmlns:a16="http://schemas.microsoft.com/office/drawing/2014/main" id="{CE594820-D9F6-4D5D-A1E4-268B12FA71E1}"/>
                </a:ext>
              </a:extLst>
            </p:cNvPr>
            <p:cNvSpPr/>
            <p:nvPr/>
          </p:nvSpPr>
          <p:spPr>
            <a:xfrm>
              <a:off x="10419224" y="3561559"/>
              <a:ext cx="456101" cy="168926"/>
            </a:xfrm>
            <a:prstGeom prst="ellipse">
              <a:avLst/>
            </a:prstGeom>
            <a:no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a:solidFill>
                  <a:srgbClr val="FFFFFF"/>
                </a:solidFill>
                <a:latin typeface="Amazon Ember"/>
              </a:endParaRPr>
            </a:p>
          </p:txBody>
        </p:sp>
        <p:sp>
          <p:nvSpPr>
            <p:cNvPr id="209" name="Rectangle 208">
              <a:extLst>
                <a:ext uri="{FF2B5EF4-FFF2-40B4-BE49-F238E27FC236}">
                  <a16:creationId xmlns:a16="http://schemas.microsoft.com/office/drawing/2014/main" id="{2B655226-8B90-447C-A6FD-BD33A161385B}"/>
                </a:ext>
              </a:extLst>
            </p:cNvPr>
            <p:cNvSpPr/>
            <p:nvPr/>
          </p:nvSpPr>
          <p:spPr>
            <a:xfrm>
              <a:off x="10558493" y="3450716"/>
              <a:ext cx="177565" cy="19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2">
                <a:defRPr/>
              </a:pPr>
              <a:endParaRPr lang="en-US" sz="1500" dirty="0">
                <a:solidFill>
                  <a:srgbClr val="FFFFFF"/>
                </a:solidFill>
                <a:latin typeface="Amazon Ember"/>
              </a:endParaRPr>
            </a:p>
          </p:txBody>
        </p:sp>
        <p:grpSp>
          <p:nvGrpSpPr>
            <p:cNvPr id="210" name="Graphic 236">
              <a:extLst>
                <a:ext uri="{FF2B5EF4-FFF2-40B4-BE49-F238E27FC236}">
                  <a16:creationId xmlns:a16="http://schemas.microsoft.com/office/drawing/2014/main" id="{5D0BE7C7-3A28-43C6-9652-369BB6D783B2}"/>
                </a:ext>
              </a:extLst>
            </p:cNvPr>
            <p:cNvGrpSpPr/>
            <p:nvPr/>
          </p:nvGrpSpPr>
          <p:grpSpPr>
            <a:xfrm rot="18950275">
              <a:off x="10283651" y="2930442"/>
              <a:ext cx="727249" cy="727249"/>
              <a:chOff x="4629252" y="322847"/>
              <a:chExt cx="643689" cy="643689"/>
            </a:xfrm>
          </p:grpSpPr>
          <p:sp>
            <p:nvSpPr>
              <p:cNvPr id="211" name="Freeform: Shape 210">
                <a:extLst>
                  <a:ext uri="{FF2B5EF4-FFF2-40B4-BE49-F238E27FC236}">
                    <a16:creationId xmlns:a16="http://schemas.microsoft.com/office/drawing/2014/main" id="{28546B08-7A41-41C0-93A7-4D7E7614C697}"/>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212" name="Freeform: Shape 211">
                <a:extLst>
                  <a:ext uri="{FF2B5EF4-FFF2-40B4-BE49-F238E27FC236}">
                    <a16:creationId xmlns:a16="http://schemas.microsoft.com/office/drawing/2014/main" id="{00D0502F-A77D-485A-8722-802A35BCC52E}"/>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13" name="Freeform: Shape 212">
                <a:extLst>
                  <a:ext uri="{FF2B5EF4-FFF2-40B4-BE49-F238E27FC236}">
                    <a16:creationId xmlns:a16="http://schemas.microsoft.com/office/drawing/2014/main" id="{7B3BD2BC-48E0-459D-8DB0-D86643374D61}"/>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14" name="Freeform: Shape 213">
                <a:extLst>
                  <a:ext uri="{FF2B5EF4-FFF2-40B4-BE49-F238E27FC236}">
                    <a16:creationId xmlns:a16="http://schemas.microsoft.com/office/drawing/2014/main" id="{5F6AAE3E-3D51-44A0-9604-1D1AFB5A4E7C}"/>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15" name="Freeform: Shape 214">
                <a:extLst>
                  <a:ext uri="{FF2B5EF4-FFF2-40B4-BE49-F238E27FC236}">
                    <a16:creationId xmlns:a16="http://schemas.microsoft.com/office/drawing/2014/main" id="{F752313A-5C24-4096-8BBA-CB67C8735C94}"/>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216" name="Freeform: Shape 215">
                <a:extLst>
                  <a:ext uri="{FF2B5EF4-FFF2-40B4-BE49-F238E27FC236}">
                    <a16:creationId xmlns:a16="http://schemas.microsoft.com/office/drawing/2014/main" id="{E9CAB915-7C07-4FBF-88C7-46D216B46784}"/>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sp>
            <p:nvSpPr>
              <p:cNvPr id="217" name="Freeform: Shape 216">
                <a:extLst>
                  <a:ext uri="{FF2B5EF4-FFF2-40B4-BE49-F238E27FC236}">
                    <a16:creationId xmlns:a16="http://schemas.microsoft.com/office/drawing/2014/main" id="{9E41FEA6-A3FA-4CF5-AC50-2D494A8EAC22}"/>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noFill/>
              <a:ln w="15875" cap="flat">
                <a:solidFill>
                  <a:srgbClr val="A166FF"/>
                </a:solidFill>
                <a:prstDash val="solid"/>
                <a:round/>
              </a:ln>
            </p:spPr>
            <p:txBody>
              <a:bodyPr rtlCol="0" anchor="ctr"/>
              <a:lstStyle/>
              <a:p>
                <a:pPr defTabSz="609562">
                  <a:defRPr/>
                </a:pPr>
                <a:endParaRPr lang="en-US" sz="1500">
                  <a:solidFill>
                    <a:srgbClr val="FFFFFF"/>
                  </a:solidFill>
                </a:endParaRPr>
              </a:p>
            </p:txBody>
          </p:sp>
          <p:sp>
            <p:nvSpPr>
              <p:cNvPr id="218" name="Freeform: Shape 217">
                <a:extLst>
                  <a:ext uri="{FF2B5EF4-FFF2-40B4-BE49-F238E27FC236}">
                    <a16:creationId xmlns:a16="http://schemas.microsoft.com/office/drawing/2014/main" id="{AAB65BA5-BBD9-48F7-A288-202C587553DF}"/>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rgbClr val="A166FF"/>
                </a:solidFill>
                <a:prstDash val="solid"/>
                <a:round/>
              </a:ln>
            </p:spPr>
            <p:txBody>
              <a:bodyPr rtlCol="0" anchor="ctr"/>
              <a:lstStyle/>
              <a:p>
                <a:pPr defTabSz="609562">
                  <a:defRPr/>
                </a:pPr>
                <a:endParaRPr lang="en-US" sz="1500" dirty="0">
                  <a:solidFill>
                    <a:srgbClr val="FFFFFF"/>
                  </a:solidFill>
                </a:endParaRPr>
              </a:p>
            </p:txBody>
          </p:sp>
        </p:grpSp>
      </p:grpSp>
      <p:cxnSp>
        <p:nvCxnSpPr>
          <p:cNvPr id="219" name="Connector: Elbow 218">
            <a:extLst>
              <a:ext uri="{FF2B5EF4-FFF2-40B4-BE49-F238E27FC236}">
                <a16:creationId xmlns:a16="http://schemas.microsoft.com/office/drawing/2014/main" id="{58D6AC8A-7F22-4FED-AE2C-3BD0E20282F5}"/>
              </a:ext>
            </a:extLst>
          </p:cNvPr>
          <p:cNvCxnSpPr>
            <a:cxnSpLocks/>
          </p:cNvCxnSpPr>
          <p:nvPr/>
        </p:nvCxnSpPr>
        <p:spPr>
          <a:xfrm rot="5400000" flipH="1" flipV="1">
            <a:off x="9406826" y="2403040"/>
            <a:ext cx="138436" cy="240085"/>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20" name="Group 219">
            <a:extLst>
              <a:ext uri="{FF2B5EF4-FFF2-40B4-BE49-F238E27FC236}">
                <a16:creationId xmlns:a16="http://schemas.microsoft.com/office/drawing/2014/main" id="{735A3873-55E5-4215-8D6A-497F2584B064}"/>
              </a:ext>
            </a:extLst>
          </p:cNvPr>
          <p:cNvGrpSpPr>
            <a:grpSpLocks noChangeAspect="1"/>
          </p:cNvGrpSpPr>
          <p:nvPr/>
        </p:nvGrpSpPr>
        <p:grpSpPr>
          <a:xfrm>
            <a:off x="9661309" y="2362336"/>
            <a:ext cx="260648" cy="220980"/>
            <a:chOff x="1251736" y="3105936"/>
            <a:chExt cx="1189635" cy="1008586"/>
          </a:xfrm>
        </p:grpSpPr>
        <p:sp>
          <p:nvSpPr>
            <p:cNvPr id="221" name="Freeform: Shape 220">
              <a:extLst>
                <a:ext uri="{FF2B5EF4-FFF2-40B4-BE49-F238E27FC236}">
                  <a16:creationId xmlns:a16="http://schemas.microsoft.com/office/drawing/2014/main" id="{9644165C-A32C-4288-A02B-CB1BAF622DB9}"/>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22" name="Freeform: Shape 221">
              <a:extLst>
                <a:ext uri="{FF2B5EF4-FFF2-40B4-BE49-F238E27FC236}">
                  <a16:creationId xmlns:a16="http://schemas.microsoft.com/office/drawing/2014/main" id="{DE5D262E-0A40-460D-B0CA-D4E05B446C01}"/>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23" name="Freeform: Shape 222">
              <a:extLst>
                <a:ext uri="{FF2B5EF4-FFF2-40B4-BE49-F238E27FC236}">
                  <a16:creationId xmlns:a16="http://schemas.microsoft.com/office/drawing/2014/main" id="{C859FB48-0A38-4D69-BA7A-068661438279}"/>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24" name="Freeform: Shape 223">
              <a:extLst>
                <a:ext uri="{FF2B5EF4-FFF2-40B4-BE49-F238E27FC236}">
                  <a16:creationId xmlns:a16="http://schemas.microsoft.com/office/drawing/2014/main" id="{25954B7D-C93D-430F-9840-336FB7A01FF0}"/>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25" name="Freeform: Shape 224">
              <a:extLst>
                <a:ext uri="{FF2B5EF4-FFF2-40B4-BE49-F238E27FC236}">
                  <a16:creationId xmlns:a16="http://schemas.microsoft.com/office/drawing/2014/main" id="{BBE5BD81-5655-40CA-9ABF-22CCFB91CE3B}"/>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26" name="Freeform: Shape 225">
              <a:extLst>
                <a:ext uri="{FF2B5EF4-FFF2-40B4-BE49-F238E27FC236}">
                  <a16:creationId xmlns:a16="http://schemas.microsoft.com/office/drawing/2014/main" id="{CF783A42-8DD2-49AB-AA70-E0EB36F013D6}"/>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27" name="Freeform: Shape 226">
              <a:extLst>
                <a:ext uri="{FF2B5EF4-FFF2-40B4-BE49-F238E27FC236}">
                  <a16:creationId xmlns:a16="http://schemas.microsoft.com/office/drawing/2014/main" id="{14EB53F3-6041-4991-A379-0FF1500B54CA}"/>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28" name="Freeform: Shape 227">
              <a:extLst>
                <a:ext uri="{FF2B5EF4-FFF2-40B4-BE49-F238E27FC236}">
                  <a16:creationId xmlns:a16="http://schemas.microsoft.com/office/drawing/2014/main" id="{2195C593-A962-494A-999F-074710DA60DA}"/>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29" name="Freeform: Shape 228">
              <a:extLst>
                <a:ext uri="{FF2B5EF4-FFF2-40B4-BE49-F238E27FC236}">
                  <a16:creationId xmlns:a16="http://schemas.microsoft.com/office/drawing/2014/main" id="{A2B1669D-B9F0-454A-AA04-99F522228166}"/>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0" name="Freeform: Shape 229">
              <a:extLst>
                <a:ext uri="{FF2B5EF4-FFF2-40B4-BE49-F238E27FC236}">
                  <a16:creationId xmlns:a16="http://schemas.microsoft.com/office/drawing/2014/main" id="{3F08676D-2A39-4052-979A-63550D22967F}"/>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1" name="Freeform: Shape 230">
              <a:extLst>
                <a:ext uri="{FF2B5EF4-FFF2-40B4-BE49-F238E27FC236}">
                  <a16:creationId xmlns:a16="http://schemas.microsoft.com/office/drawing/2014/main" id="{81912A27-39B0-4D5D-99DF-1A4E6046C19B}"/>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2" name="Freeform: Shape 231">
              <a:extLst>
                <a:ext uri="{FF2B5EF4-FFF2-40B4-BE49-F238E27FC236}">
                  <a16:creationId xmlns:a16="http://schemas.microsoft.com/office/drawing/2014/main" id="{F774E87C-B0EB-4B70-9831-7D187FA9EC8C}"/>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3" name="Freeform: Shape 232">
              <a:extLst>
                <a:ext uri="{FF2B5EF4-FFF2-40B4-BE49-F238E27FC236}">
                  <a16:creationId xmlns:a16="http://schemas.microsoft.com/office/drawing/2014/main" id="{A9B8F03F-5DDB-4B61-B811-58FB56DDE2D9}"/>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4" name="Freeform: Shape 233">
              <a:extLst>
                <a:ext uri="{FF2B5EF4-FFF2-40B4-BE49-F238E27FC236}">
                  <a16:creationId xmlns:a16="http://schemas.microsoft.com/office/drawing/2014/main" id="{311FA256-1C2D-4AE5-BE3A-3DE5A5912D55}"/>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5" name="Freeform: Shape 234">
              <a:extLst>
                <a:ext uri="{FF2B5EF4-FFF2-40B4-BE49-F238E27FC236}">
                  <a16:creationId xmlns:a16="http://schemas.microsoft.com/office/drawing/2014/main" id="{1D8A3975-FCB1-4874-9652-F580C8BDB3D7}"/>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6" name="Freeform: Shape 235">
              <a:extLst>
                <a:ext uri="{FF2B5EF4-FFF2-40B4-BE49-F238E27FC236}">
                  <a16:creationId xmlns:a16="http://schemas.microsoft.com/office/drawing/2014/main" id="{AAE01321-0A63-4418-96EF-02F6B392B43E}"/>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7" name="Freeform: Shape 236">
              <a:extLst>
                <a:ext uri="{FF2B5EF4-FFF2-40B4-BE49-F238E27FC236}">
                  <a16:creationId xmlns:a16="http://schemas.microsoft.com/office/drawing/2014/main" id="{622C70B7-C76A-4D03-9ECC-34DAF87DEE91}"/>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8" name="Freeform: Shape 237">
              <a:extLst>
                <a:ext uri="{FF2B5EF4-FFF2-40B4-BE49-F238E27FC236}">
                  <a16:creationId xmlns:a16="http://schemas.microsoft.com/office/drawing/2014/main" id="{F0F05D68-0336-448F-9F96-CEBC3B105AC2}"/>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39" name="Freeform: Shape 238">
              <a:extLst>
                <a:ext uri="{FF2B5EF4-FFF2-40B4-BE49-F238E27FC236}">
                  <a16:creationId xmlns:a16="http://schemas.microsoft.com/office/drawing/2014/main" id="{5A0A9B4A-C2C1-44BE-925A-6CCA79776086}"/>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40" name="Freeform: Shape 239">
              <a:extLst>
                <a:ext uri="{FF2B5EF4-FFF2-40B4-BE49-F238E27FC236}">
                  <a16:creationId xmlns:a16="http://schemas.microsoft.com/office/drawing/2014/main" id="{B8299BF5-97B5-44A4-9D75-7B990FFAE329}"/>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dirty="0">
                <a:solidFill>
                  <a:srgbClr val="FFFFFF"/>
                </a:solidFill>
              </a:endParaRPr>
            </a:p>
          </p:txBody>
        </p:sp>
        <p:sp>
          <p:nvSpPr>
            <p:cNvPr id="241" name="Freeform: Shape 240">
              <a:extLst>
                <a:ext uri="{FF2B5EF4-FFF2-40B4-BE49-F238E27FC236}">
                  <a16:creationId xmlns:a16="http://schemas.microsoft.com/office/drawing/2014/main" id="{5B15CFAA-0C6F-457D-A8EB-B9E7D90E0B42}"/>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242" name="Freeform: Shape 241">
              <a:extLst>
                <a:ext uri="{FF2B5EF4-FFF2-40B4-BE49-F238E27FC236}">
                  <a16:creationId xmlns:a16="http://schemas.microsoft.com/office/drawing/2014/main" id="{EB493B0E-1410-4F63-9D2E-103C7F5A4DCE}"/>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cxnSp>
        <p:nvCxnSpPr>
          <p:cNvPr id="243" name="Connector: Elbow 242">
            <a:extLst>
              <a:ext uri="{FF2B5EF4-FFF2-40B4-BE49-F238E27FC236}">
                <a16:creationId xmlns:a16="http://schemas.microsoft.com/office/drawing/2014/main" id="{4ACF81C5-3D75-4D80-8648-1657BE901118}"/>
              </a:ext>
            </a:extLst>
          </p:cNvPr>
          <p:cNvCxnSpPr>
            <a:cxnSpLocks/>
          </p:cNvCxnSpPr>
          <p:nvPr/>
        </p:nvCxnSpPr>
        <p:spPr>
          <a:xfrm rot="5400000" flipH="1" flipV="1">
            <a:off x="9551257" y="1951780"/>
            <a:ext cx="138436" cy="240085"/>
          </a:xfrm>
          <a:prstGeom prst="bentConnector2">
            <a:avLst/>
          </a:prstGeom>
          <a:ln w="19050">
            <a:solidFill>
              <a:srgbClr val="FDC500"/>
            </a:solidFill>
            <a:tailEnd type="arrow" w="lg" len="med"/>
          </a:ln>
          <a:effectLst>
            <a:outerShdw blurRad="40000" dist="20000" dir="5400000" rotWithShape="0">
              <a:srgbClr val="000000">
                <a:alpha val="0"/>
              </a:srgbClr>
            </a:outerShdw>
          </a:effectLst>
        </p:spPr>
        <p:style>
          <a:lnRef idx="2">
            <a:schemeClr val="accent1"/>
          </a:lnRef>
          <a:fillRef idx="0">
            <a:schemeClr val="accent1"/>
          </a:fillRef>
          <a:effectRef idx="1">
            <a:schemeClr val="accent1"/>
          </a:effectRef>
          <a:fontRef idx="minor">
            <a:schemeClr val="tx1"/>
          </a:fontRef>
        </p:style>
      </p:cxnSp>
      <p:grpSp>
        <p:nvGrpSpPr>
          <p:cNvPr id="244" name="Group 243">
            <a:extLst>
              <a:ext uri="{FF2B5EF4-FFF2-40B4-BE49-F238E27FC236}">
                <a16:creationId xmlns:a16="http://schemas.microsoft.com/office/drawing/2014/main" id="{6FF9D74D-8983-4575-BC41-9D8BC2A353E5}"/>
              </a:ext>
            </a:extLst>
          </p:cNvPr>
          <p:cNvGrpSpPr/>
          <p:nvPr/>
        </p:nvGrpSpPr>
        <p:grpSpPr>
          <a:xfrm>
            <a:off x="10589168" y="1887895"/>
            <a:ext cx="336690" cy="268686"/>
            <a:chOff x="6630539" y="5287514"/>
            <a:chExt cx="1865762" cy="1488919"/>
          </a:xfrm>
        </p:grpSpPr>
        <p:sp>
          <p:nvSpPr>
            <p:cNvPr id="245" name="Freeform: Shape 244">
              <a:extLst>
                <a:ext uri="{FF2B5EF4-FFF2-40B4-BE49-F238E27FC236}">
                  <a16:creationId xmlns:a16="http://schemas.microsoft.com/office/drawing/2014/main" id="{402FD731-C9B8-4C27-9E58-E0D16AD52AC1}"/>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46" name="Freeform: Shape 245">
              <a:extLst>
                <a:ext uri="{FF2B5EF4-FFF2-40B4-BE49-F238E27FC236}">
                  <a16:creationId xmlns:a16="http://schemas.microsoft.com/office/drawing/2014/main" id="{AF282E38-937C-4C9F-BECF-92FF4509E647}"/>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247" name="Freeform: Shape 246">
              <a:extLst>
                <a:ext uri="{FF2B5EF4-FFF2-40B4-BE49-F238E27FC236}">
                  <a16:creationId xmlns:a16="http://schemas.microsoft.com/office/drawing/2014/main" id="{11F5574D-D1D4-45B1-8F6C-17436C48EFF6}"/>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48" name="Freeform: Shape 247">
              <a:extLst>
                <a:ext uri="{FF2B5EF4-FFF2-40B4-BE49-F238E27FC236}">
                  <a16:creationId xmlns:a16="http://schemas.microsoft.com/office/drawing/2014/main" id="{AD015119-3D69-4EF0-9C04-A3493224B2AF}"/>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49" name="Freeform: Shape 248">
              <a:extLst>
                <a:ext uri="{FF2B5EF4-FFF2-40B4-BE49-F238E27FC236}">
                  <a16:creationId xmlns:a16="http://schemas.microsoft.com/office/drawing/2014/main" id="{E7BCB993-EA1A-4FD0-81F1-38A60AA0FD6A}"/>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250" name="Freeform: Shape 249">
              <a:extLst>
                <a:ext uri="{FF2B5EF4-FFF2-40B4-BE49-F238E27FC236}">
                  <a16:creationId xmlns:a16="http://schemas.microsoft.com/office/drawing/2014/main" id="{D2A3E8B9-16C9-49C4-B6A7-BAC1FD2BFDB4}"/>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51" name="Freeform: Shape 250">
              <a:extLst>
                <a:ext uri="{FF2B5EF4-FFF2-40B4-BE49-F238E27FC236}">
                  <a16:creationId xmlns:a16="http://schemas.microsoft.com/office/drawing/2014/main" id="{37D373A4-3B07-44A2-9BED-3D191382BA62}"/>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52" name="Freeform: Shape 251">
              <a:extLst>
                <a:ext uri="{FF2B5EF4-FFF2-40B4-BE49-F238E27FC236}">
                  <a16:creationId xmlns:a16="http://schemas.microsoft.com/office/drawing/2014/main" id="{992C1D7E-CAEB-40DA-A3C9-9CD9C33C7FDB}"/>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253" name="Freeform: Shape 252">
              <a:extLst>
                <a:ext uri="{FF2B5EF4-FFF2-40B4-BE49-F238E27FC236}">
                  <a16:creationId xmlns:a16="http://schemas.microsoft.com/office/drawing/2014/main" id="{DF7D9542-6711-4F5D-8650-C044865445FE}"/>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254" name="Group 253">
            <a:extLst>
              <a:ext uri="{FF2B5EF4-FFF2-40B4-BE49-F238E27FC236}">
                <a16:creationId xmlns:a16="http://schemas.microsoft.com/office/drawing/2014/main" id="{50E09977-8144-4673-A9BD-A301178D70BD}"/>
              </a:ext>
            </a:extLst>
          </p:cNvPr>
          <p:cNvGrpSpPr/>
          <p:nvPr/>
        </p:nvGrpSpPr>
        <p:grpSpPr>
          <a:xfrm>
            <a:off x="11015653" y="1874617"/>
            <a:ext cx="385653" cy="297180"/>
            <a:chOff x="13914391" y="3271480"/>
            <a:chExt cx="462784" cy="356616"/>
          </a:xfrm>
        </p:grpSpPr>
        <p:grpSp>
          <p:nvGrpSpPr>
            <p:cNvPr id="255" name="Group 254">
              <a:extLst>
                <a:ext uri="{FF2B5EF4-FFF2-40B4-BE49-F238E27FC236}">
                  <a16:creationId xmlns:a16="http://schemas.microsoft.com/office/drawing/2014/main" id="{BF51AA18-1D80-4EF0-9059-F9325C716432}"/>
                </a:ext>
              </a:extLst>
            </p:cNvPr>
            <p:cNvGrpSpPr/>
            <p:nvPr/>
          </p:nvGrpSpPr>
          <p:grpSpPr>
            <a:xfrm>
              <a:off x="13914391" y="3271480"/>
              <a:ext cx="334784" cy="292114"/>
              <a:chOff x="8648967" y="2983833"/>
              <a:chExt cx="1285975" cy="1122070"/>
            </a:xfrm>
          </p:grpSpPr>
          <p:sp>
            <p:nvSpPr>
              <p:cNvPr id="283" name="Freeform: Shape 282">
                <a:extLst>
                  <a:ext uri="{FF2B5EF4-FFF2-40B4-BE49-F238E27FC236}">
                    <a16:creationId xmlns:a16="http://schemas.microsoft.com/office/drawing/2014/main" id="{80E388C8-BCB4-4F43-96FA-3F61461E96B3}"/>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84" name="Freeform: Shape 283">
                <a:extLst>
                  <a:ext uri="{FF2B5EF4-FFF2-40B4-BE49-F238E27FC236}">
                    <a16:creationId xmlns:a16="http://schemas.microsoft.com/office/drawing/2014/main" id="{E11DA399-4BE2-4A23-91C0-4D460A0687E3}"/>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85" name="Freeform: Shape 284">
                <a:extLst>
                  <a:ext uri="{FF2B5EF4-FFF2-40B4-BE49-F238E27FC236}">
                    <a16:creationId xmlns:a16="http://schemas.microsoft.com/office/drawing/2014/main" id="{18EBFC38-FEAA-4BD2-8EE5-537D8818BA16}"/>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86" name="Freeform: Shape 285">
                <a:extLst>
                  <a:ext uri="{FF2B5EF4-FFF2-40B4-BE49-F238E27FC236}">
                    <a16:creationId xmlns:a16="http://schemas.microsoft.com/office/drawing/2014/main" id="{5D40C249-ABD0-4AC3-B4C3-57FB158AD1D2}"/>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87" name="Freeform: Shape 286">
                <a:extLst>
                  <a:ext uri="{FF2B5EF4-FFF2-40B4-BE49-F238E27FC236}">
                    <a16:creationId xmlns:a16="http://schemas.microsoft.com/office/drawing/2014/main" id="{1F92E072-8A17-42E3-AFA4-7D9A087D131F}"/>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88" name="Freeform: Shape 287">
                <a:extLst>
                  <a:ext uri="{FF2B5EF4-FFF2-40B4-BE49-F238E27FC236}">
                    <a16:creationId xmlns:a16="http://schemas.microsoft.com/office/drawing/2014/main" id="{1849A791-5075-43A4-A2FA-FACA817E5CEC}"/>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89" name="Freeform: Shape 288">
                <a:extLst>
                  <a:ext uri="{FF2B5EF4-FFF2-40B4-BE49-F238E27FC236}">
                    <a16:creationId xmlns:a16="http://schemas.microsoft.com/office/drawing/2014/main" id="{F7B1944B-E77E-4687-A423-8F94AFE837D3}"/>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90" name="Freeform: Shape 289">
                <a:extLst>
                  <a:ext uri="{FF2B5EF4-FFF2-40B4-BE49-F238E27FC236}">
                    <a16:creationId xmlns:a16="http://schemas.microsoft.com/office/drawing/2014/main" id="{351C6A45-D846-4305-8229-CA40D8F5C5E2}"/>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91" name="Freeform: Shape 290">
                <a:extLst>
                  <a:ext uri="{FF2B5EF4-FFF2-40B4-BE49-F238E27FC236}">
                    <a16:creationId xmlns:a16="http://schemas.microsoft.com/office/drawing/2014/main" id="{46D7DA8B-E2E9-4A90-B614-C5ED85930E0E}"/>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92" name="Freeform: Shape 291">
                <a:extLst>
                  <a:ext uri="{FF2B5EF4-FFF2-40B4-BE49-F238E27FC236}">
                    <a16:creationId xmlns:a16="http://schemas.microsoft.com/office/drawing/2014/main" id="{DD2E3AB7-CEE0-453E-9D9D-1983C8F02422}"/>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93" name="Freeform: Shape 292">
                <a:extLst>
                  <a:ext uri="{FF2B5EF4-FFF2-40B4-BE49-F238E27FC236}">
                    <a16:creationId xmlns:a16="http://schemas.microsoft.com/office/drawing/2014/main" id="{BA7971C8-2DF7-4B78-BEB0-F66FF0FB7F39}"/>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94" name="Freeform: Shape 293">
                <a:extLst>
                  <a:ext uri="{FF2B5EF4-FFF2-40B4-BE49-F238E27FC236}">
                    <a16:creationId xmlns:a16="http://schemas.microsoft.com/office/drawing/2014/main" id="{1A302136-04C0-4AB6-91F2-042024E2F190}"/>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256" name="Group 255">
              <a:extLst>
                <a:ext uri="{FF2B5EF4-FFF2-40B4-BE49-F238E27FC236}">
                  <a16:creationId xmlns:a16="http://schemas.microsoft.com/office/drawing/2014/main" id="{4F8DC601-8E2C-4E2A-B3B0-EA428CA4F93C}"/>
                </a:ext>
              </a:extLst>
            </p:cNvPr>
            <p:cNvGrpSpPr/>
            <p:nvPr/>
          </p:nvGrpSpPr>
          <p:grpSpPr>
            <a:xfrm>
              <a:off x="14043618" y="3396602"/>
              <a:ext cx="167758" cy="108313"/>
              <a:chOff x="9145357" y="3464451"/>
              <a:chExt cx="644395" cy="416052"/>
            </a:xfrm>
          </p:grpSpPr>
          <p:sp>
            <p:nvSpPr>
              <p:cNvPr id="264" name="Freeform: Shape 263">
                <a:extLst>
                  <a:ext uri="{FF2B5EF4-FFF2-40B4-BE49-F238E27FC236}">
                    <a16:creationId xmlns:a16="http://schemas.microsoft.com/office/drawing/2014/main" id="{026D5A1C-3B75-4DF2-90A7-9DA865FA76D1}"/>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65" name="Freeform: Shape 264">
                <a:extLst>
                  <a:ext uri="{FF2B5EF4-FFF2-40B4-BE49-F238E27FC236}">
                    <a16:creationId xmlns:a16="http://schemas.microsoft.com/office/drawing/2014/main" id="{AE305EB5-34E4-4589-BE59-A6890BC04F69}"/>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66" name="Freeform: Shape 265">
                <a:extLst>
                  <a:ext uri="{FF2B5EF4-FFF2-40B4-BE49-F238E27FC236}">
                    <a16:creationId xmlns:a16="http://schemas.microsoft.com/office/drawing/2014/main" id="{75A39C99-C0A5-48E2-91D0-23C5BF7F930A}"/>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67" name="Freeform: Shape 266">
                <a:extLst>
                  <a:ext uri="{FF2B5EF4-FFF2-40B4-BE49-F238E27FC236}">
                    <a16:creationId xmlns:a16="http://schemas.microsoft.com/office/drawing/2014/main" id="{E9D1D09E-9E6B-44E9-8820-702E8588ED93}"/>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68" name="Freeform: Shape 267">
                <a:extLst>
                  <a:ext uri="{FF2B5EF4-FFF2-40B4-BE49-F238E27FC236}">
                    <a16:creationId xmlns:a16="http://schemas.microsoft.com/office/drawing/2014/main" id="{64DC0551-F051-40B2-BF1F-5BE18ACDCEF5}"/>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69" name="Freeform: Shape 268">
                <a:extLst>
                  <a:ext uri="{FF2B5EF4-FFF2-40B4-BE49-F238E27FC236}">
                    <a16:creationId xmlns:a16="http://schemas.microsoft.com/office/drawing/2014/main" id="{ED388BC4-32B6-4144-8808-D0BB0736A0EE}"/>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0" name="Freeform: Shape 269">
                <a:extLst>
                  <a:ext uri="{FF2B5EF4-FFF2-40B4-BE49-F238E27FC236}">
                    <a16:creationId xmlns:a16="http://schemas.microsoft.com/office/drawing/2014/main" id="{3DB7CA72-74B4-4233-8DFF-DCB4BDFF5E95}"/>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1" name="Freeform: Shape 270">
                <a:extLst>
                  <a:ext uri="{FF2B5EF4-FFF2-40B4-BE49-F238E27FC236}">
                    <a16:creationId xmlns:a16="http://schemas.microsoft.com/office/drawing/2014/main" id="{B689F8EF-11F4-4FD2-BA31-65E5CAB3D99D}"/>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2" name="Freeform: Shape 271">
                <a:extLst>
                  <a:ext uri="{FF2B5EF4-FFF2-40B4-BE49-F238E27FC236}">
                    <a16:creationId xmlns:a16="http://schemas.microsoft.com/office/drawing/2014/main" id="{340A4715-710A-467E-9CDF-3F64EFC8EB58}"/>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3" name="Freeform: Shape 272">
                <a:extLst>
                  <a:ext uri="{FF2B5EF4-FFF2-40B4-BE49-F238E27FC236}">
                    <a16:creationId xmlns:a16="http://schemas.microsoft.com/office/drawing/2014/main" id="{02DA1057-B10D-4A45-B492-7AB077EB74A1}"/>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4" name="Freeform: Shape 273">
                <a:extLst>
                  <a:ext uri="{FF2B5EF4-FFF2-40B4-BE49-F238E27FC236}">
                    <a16:creationId xmlns:a16="http://schemas.microsoft.com/office/drawing/2014/main" id="{F0235F00-DF70-47EF-9DC6-14F08294270F}"/>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5" name="Freeform: Shape 274">
                <a:extLst>
                  <a:ext uri="{FF2B5EF4-FFF2-40B4-BE49-F238E27FC236}">
                    <a16:creationId xmlns:a16="http://schemas.microsoft.com/office/drawing/2014/main" id="{6ECBF8AE-449A-41ED-BE4F-E42D57DE8681}"/>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6" name="Freeform: Shape 275">
                <a:extLst>
                  <a:ext uri="{FF2B5EF4-FFF2-40B4-BE49-F238E27FC236}">
                    <a16:creationId xmlns:a16="http://schemas.microsoft.com/office/drawing/2014/main" id="{5210616C-0362-4066-8D8B-3657527D2B79}"/>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7" name="Freeform: Shape 276">
                <a:extLst>
                  <a:ext uri="{FF2B5EF4-FFF2-40B4-BE49-F238E27FC236}">
                    <a16:creationId xmlns:a16="http://schemas.microsoft.com/office/drawing/2014/main" id="{545DCA37-36C1-40B3-99CB-002B4FC4E3F0}"/>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8" name="Freeform: Shape 277">
                <a:extLst>
                  <a:ext uri="{FF2B5EF4-FFF2-40B4-BE49-F238E27FC236}">
                    <a16:creationId xmlns:a16="http://schemas.microsoft.com/office/drawing/2014/main" id="{14CF5A79-2F7B-4927-BB75-A7C27CABC3C9}"/>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79" name="Freeform: Shape 278">
                <a:extLst>
                  <a:ext uri="{FF2B5EF4-FFF2-40B4-BE49-F238E27FC236}">
                    <a16:creationId xmlns:a16="http://schemas.microsoft.com/office/drawing/2014/main" id="{4BBC848D-5C7E-4B95-AEA0-62B0049306F6}"/>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80" name="Freeform: Shape 279">
                <a:extLst>
                  <a:ext uri="{FF2B5EF4-FFF2-40B4-BE49-F238E27FC236}">
                    <a16:creationId xmlns:a16="http://schemas.microsoft.com/office/drawing/2014/main" id="{3E98A9C8-0225-40EC-8CD1-A06D613E6A82}"/>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81" name="Freeform: Shape 280">
                <a:extLst>
                  <a:ext uri="{FF2B5EF4-FFF2-40B4-BE49-F238E27FC236}">
                    <a16:creationId xmlns:a16="http://schemas.microsoft.com/office/drawing/2014/main" id="{5AD875BD-8DE4-4078-A843-07FB0B968661}"/>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282" name="Freeform: Shape 281">
                <a:extLst>
                  <a:ext uri="{FF2B5EF4-FFF2-40B4-BE49-F238E27FC236}">
                    <a16:creationId xmlns:a16="http://schemas.microsoft.com/office/drawing/2014/main" id="{E2CB85A2-27EC-4060-8976-FB7FAE7148BA}"/>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grpSp>
        <p:grpSp>
          <p:nvGrpSpPr>
            <p:cNvPr id="257" name="Group 256">
              <a:extLst>
                <a:ext uri="{FF2B5EF4-FFF2-40B4-BE49-F238E27FC236}">
                  <a16:creationId xmlns:a16="http://schemas.microsoft.com/office/drawing/2014/main" id="{A3B2341F-3491-4F01-9592-76F133E69123}"/>
                </a:ext>
              </a:extLst>
            </p:cNvPr>
            <p:cNvGrpSpPr/>
            <p:nvPr/>
          </p:nvGrpSpPr>
          <p:grpSpPr>
            <a:xfrm>
              <a:off x="14184160" y="3439575"/>
              <a:ext cx="193015" cy="188521"/>
              <a:chOff x="8848997" y="6359275"/>
              <a:chExt cx="785468" cy="767180"/>
            </a:xfrm>
          </p:grpSpPr>
          <p:sp>
            <p:nvSpPr>
              <p:cNvPr id="258" name="Freeform: Shape 257">
                <a:extLst>
                  <a:ext uri="{FF2B5EF4-FFF2-40B4-BE49-F238E27FC236}">
                    <a16:creationId xmlns:a16="http://schemas.microsoft.com/office/drawing/2014/main" id="{895359EF-AB07-4D8F-B4E6-D63C5328A6CB}"/>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259" name="Freeform: Shape 258">
                <a:extLst>
                  <a:ext uri="{FF2B5EF4-FFF2-40B4-BE49-F238E27FC236}">
                    <a16:creationId xmlns:a16="http://schemas.microsoft.com/office/drawing/2014/main" id="{0BE61967-C0F4-4420-925F-B8C9DBDB4FE0}"/>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260" name="Freeform: Shape 259">
                <a:extLst>
                  <a:ext uri="{FF2B5EF4-FFF2-40B4-BE49-F238E27FC236}">
                    <a16:creationId xmlns:a16="http://schemas.microsoft.com/office/drawing/2014/main" id="{1C3732E8-C445-4F3A-BE81-5109511D5828}"/>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261" name="Freeform: Shape 260">
                <a:extLst>
                  <a:ext uri="{FF2B5EF4-FFF2-40B4-BE49-F238E27FC236}">
                    <a16:creationId xmlns:a16="http://schemas.microsoft.com/office/drawing/2014/main" id="{63339E13-0B01-4D8C-A7AC-D70FAAEF7B81}"/>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262" name="Freeform: Shape 261">
                <a:extLst>
                  <a:ext uri="{FF2B5EF4-FFF2-40B4-BE49-F238E27FC236}">
                    <a16:creationId xmlns:a16="http://schemas.microsoft.com/office/drawing/2014/main" id="{7C1D5DB0-15B2-47DA-BDBF-8C7489286707}"/>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63" name="Freeform: Shape 262">
                <a:extLst>
                  <a:ext uri="{FF2B5EF4-FFF2-40B4-BE49-F238E27FC236}">
                    <a16:creationId xmlns:a16="http://schemas.microsoft.com/office/drawing/2014/main" id="{915FEB20-761C-4AA6-BD22-B778708BFFBA}"/>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295" name="Group 294">
            <a:extLst>
              <a:ext uri="{FF2B5EF4-FFF2-40B4-BE49-F238E27FC236}">
                <a16:creationId xmlns:a16="http://schemas.microsoft.com/office/drawing/2014/main" id="{E319F3BE-7E60-46AD-8FFE-55AA7A725404}"/>
              </a:ext>
            </a:extLst>
          </p:cNvPr>
          <p:cNvGrpSpPr>
            <a:grpSpLocks noChangeAspect="1"/>
          </p:cNvGrpSpPr>
          <p:nvPr/>
        </p:nvGrpSpPr>
        <p:grpSpPr>
          <a:xfrm>
            <a:off x="10205300" y="1883893"/>
            <a:ext cx="273141" cy="274320"/>
            <a:chOff x="3853940" y="3046180"/>
            <a:chExt cx="1239926" cy="1245279"/>
          </a:xfrm>
        </p:grpSpPr>
        <p:sp>
          <p:nvSpPr>
            <p:cNvPr id="296" name="Freeform: Shape 295">
              <a:extLst>
                <a:ext uri="{FF2B5EF4-FFF2-40B4-BE49-F238E27FC236}">
                  <a16:creationId xmlns:a16="http://schemas.microsoft.com/office/drawing/2014/main" id="{0330C090-5414-470D-9AFB-E02A73719184}"/>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97" name="Freeform: Shape 296">
              <a:extLst>
                <a:ext uri="{FF2B5EF4-FFF2-40B4-BE49-F238E27FC236}">
                  <a16:creationId xmlns:a16="http://schemas.microsoft.com/office/drawing/2014/main" id="{C991D8CF-4E0B-4415-81A0-FEF0C1801A62}"/>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98" name="Freeform: Shape 297">
              <a:extLst>
                <a:ext uri="{FF2B5EF4-FFF2-40B4-BE49-F238E27FC236}">
                  <a16:creationId xmlns:a16="http://schemas.microsoft.com/office/drawing/2014/main" id="{95BE5612-3021-4A86-8CA7-D4B05C4F08CA}"/>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299" name="Freeform: Shape 298">
              <a:extLst>
                <a:ext uri="{FF2B5EF4-FFF2-40B4-BE49-F238E27FC236}">
                  <a16:creationId xmlns:a16="http://schemas.microsoft.com/office/drawing/2014/main" id="{CF96DD01-C1CC-40DB-BA72-1DAEEAAADA10}"/>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0" name="Freeform: Shape 299">
              <a:extLst>
                <a:ext uri="{FF2B5EF4-FFF2-40B4-BE49-F238E27FC236}">
                  <a16:creationId xmlns:a16="http://schemas.microsoft.com/office/drawing/2014/main" id="{FA8A93A1-D8E9-497C-883C-0E4EAFEE737D}"/>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1" name="Freeform: Shape 300">
              <a:extLst>
                <a:ext uri="{FF2B5EF4-FFF2-40B4-BE49-F238E27FC236}">
                  <a16:creationId xmlns:a16="http://schemas.microsoft.com/office/drawing/2014/main" id="{9E698713-6905-474E-9FCB-8F2D8724F124}"/>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2" name="Freeform: Shape 301">
              <a:extLst>
                <a:ext uri="{FF2B5EF4-FFF2-40B4-BE49-F238E27FC236}">
                  <a16:creationId xmlns:a16="http://schemas.microsoft.com/office/drawing/2014/main" id="{14DC323E-4836-452E-91C1-24FD578DEE4A}"/>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3" name="Freeform: Shape 302">
              <a:extLst>
                <a:ext uri="{FF2B5EF4-FFF2-40B4-BE49-F238E27FC236}">
                  <a16:creationId xmlns:a16="http://schemas.microsoft.com/office/drawing/2014/main" id="{873FADC6-AF20-4B44-9FB3-0F8828A13624}"/>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4" name="Freeform: Shape 303">
              <a:extLst>
                <a:ext uri="{FF2B5EF4-FFF2-40B4-BE49-F238E27FC236}">
                  <a16:creationId xmlns:a16="http://schemas.microsoft.com/office/drawing/2014/main" id="{6C531DF3-A4D7-425E-BB76-6BF81887D1C5}"/>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5" name="Freeform: Shape 304">
              <a:extLst>
                <a:ext uri="{FF2B5EF4-FFF2-40B4-BE49-F238E27FC236}">
                  <a16:creationId xmlns:a16="http://schemas.microsoft.com/office/drawing/2014/main" id="{880D3BA0-A812-47F5-A48C-0D186D1C90A1}"/>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6" name="Freeform: Shape 305">
              <a:extLst>
                <a:ext uri="{FF2B5EF4-FFF2-40B4-BE49-F238E27FC236}">
                  <a16:creationId xmlns:a16="http://schemas.microsoft.com/office/drawing/2014/main" id="{57886449-B18F-427F-95C2-A3A679970154}"/>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7" name="Freeform: Shape 306">
              <a:extLst>
                <a:ext uri="{FF2B5EF4-FFF2-40B4-BE49-F238E27FC236}">
                  <a16:creationId xmlns:a16="http://schemas.microsoft.com/office/drawing/2014/main" id="{8D305656-FC66-4E7B-A394-C6DED07B2A63}"/>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8" name="Freeform: Shape 307">
              <a:extLst>
                <a:ext uri="{FF2B5EF4-FFF2-40B4-BE49-F238E27FC236}">
                  <a16:creationId xmlns:a16="http://schemas.microsoft.com/office/drawing/2014/main" id="{12079496-EF8F-4132-9868-6637A701C3ED}"/>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09" name="Freeform: Shape 308">
              <a:extLst>
                <a:ext uri="{FF2B5EF4-FFF2-40B4-BE49-F238E27FC236}">
                  <a16:creationId xmlns:a16="http://schemas.microsoft.com/office/drawing/2014/main" id="{6DD65CD2-BF41-4B0B-9BA8-2B9EFD7990D8}"/>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10" name="Freeform: Shape 309">
              <a:extLst>
                <a:ext uri="{FF2B5EF4-FFF2-40B4-BE49-F238E27FC236}">
                  <a16:creationId xmlns:a16="http://schemas.microsoft.com/office/drawing/2014/main" id="{252E36C8-AAD5-44D8-A8D7-3E784153FC1A}"/>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11" name="Freeform: Shape 310">
              <a:extLst>
                <a:ext uri="{FF2B5EF4-FFF2-40B4-BE49-F238E27FC236}">
                  <a16:creationId xmlns:a16="http://schemas.microsoft.com/office/drawing/2014/main" id="{7BC030DB-F4F4-4EAB-BB22-C2D88D660B0C}"/>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12" name="Freeform: Shape 311">
              <a:extLst>
                <a:ext uri="{FF2B5EF4-FFF2-40B4-BE49-F238E27FC236}">
                  <a16:creationId xmlns:a16="http://schemas.microsoft.com/office/drawing/2014/main" id="{19245DDF-E8A8-447E-B121-899BA3C3F1DF}"/>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13" name="Freeform: Shape 312">
              <a:extLst>
                <a:ext uri="{FF2B5EF4-FFF2-40B4-BE49-F238E27FC236}">
                  <a16:creationId xmlns:a16="http://schemas.microsoft.com/office/drawing/2014/main" id="{6BBE5F7D-2C8E-4F30-B06C-6D5AFF0C730C}"/>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314" name="Freeform: Shape 313">
              <a:extLst>
                <a:ext uri="{FF2B5EF4-FFF2-40B4-BE49-F238E27FC236}">
                  <a16:creationId xmlns:a16="http://schemas.microsoft.com/office/drawing/2014/main" id="{C2B19B81-9CD1-40F1-94B6-232B129DE574}"/>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315" name="Freeform: Shape 314">
              <a:extLst>
                <a:ext uri="{FF2B5EF4-FFF2-40B4-BE49-F238E27FC236}">
                  <a16:creationId xmlns:a16="http://schemas.microsoft.com/office/drawing/2014/main" id="{CD9B88A4-A2D8-4075-96A8-60D57AA77ADE}"/>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316" name="Freeform: Shape 315">
              <a:extLst>
                <a:ext uri="{FF2B5EF4-FFF2-40B4-BE49-F238E27FC236}">
                  <a16:creationId xmlns:a16="http://schemas.microsoft.com/office/drawing/2014/main" id="{2A998367-9D65-48E9-9EE1-967A3DF1EBD9}"/>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317" name="Freeform: Shape 316">
              <a:extLst>
                <a:ext uri="{FF2B5EF4-FFF2-40B4-BE49-F238E27FC236}">
                  <a16:creationId xmlns:a16="http://schemas.microsoft.com/office/drawing/2014/main" id="{840E762F-65F3-4138-BA30-1C729A54E21B}"/>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318" name="Freeform: Shape 317">
              <a:extLst>
                <a:ext uri="{FF2B5EF4-FFF2-40B4-BE49-F238E27FC236}">
                  <a16:creationId xmlns:a16="http://schemas.microsoft.com/office/drawing/2014/main" id="{CDD964AE-27C6-4601-84B2-4741E20CA2A6}"/>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19" name="Freeform: Shape 318">
              <a:extLst>
                <a:ext uri="{FF2B5EF4-FFF2-40B4-BE49-F238E27FC236}">
                  <a16:creationId xmlns:a16="http://schemas.microsoft.com/office/drawing/2014/main" id="{B65DD53E-8A04-4784-A1ED-A35FA90562C7}"/>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20" name="Freeform: Shape 319">
              <a:extLst>
                <a:ext uri="{FF2B5EF4-FFF2-40B4-BE49-F238E27FC236}">
                  <a16:creationId xmlns:a16="http://schemas.microsoft.com/office/drawing/2014/main" id="{2B4932C9-E29E-4888-9F5F-650737DD2A9B}"/>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21" name="Freeform: Shape 320">
              <a:extLst>
                <a:ext uri="{FF2B5EF4-FFF2-40B4-BE49-F238E27FC236}">
                  <a16:creationId xmlns:a16="http://schemas.microsoft.com/office/drawing/2014/main" id="{26FDA11C-AB57-42AC-A3FB-63D3F318E05E}"/>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22" name="Freeform: Shape 321">
              <a:extLst>
                <a:ext uri="{FF2B5EF4-FFF2-40B4-BE49-F238E27FC236}">
                  <a16:creationId xmlns:a16="http://schemas.microsoft.com/office/drawing/2014/main" id="{4D28C25B-9FBE-41AB-A385-46C50CCFFA5D}"/>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23" name="Freeform: Shape 322">
              <a:extLst>
                <a:ext uri="{FF2B5EF4-FFF2-40B4-BE49-F238E27FC236}">
                  <a16:creationId xmlns:a16="http://schemas.microsoft.com/office/drawing/2014/main" id="{B4678FFD-0958-4F32-98D5-9DDA0F52A76E}"/>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24" name="Freeform: Shape 323">
              <a:extLst>
                <a:ext uri="{FF2B5EF4-FFF2-40B4-BE49-F238E27FC236}">
                  <a16:creationId xmlns:a16="http://schemas.microsoft.com/office/drawing/2014/main" id="{A14F3B8C-7AFA-4E9B-94E8-AEF6637A897F}"/>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325" name="Freeform: Shape 324">
              <a:extLst>
                <a:ext uri="{FF2B5EF4-FFF2-40B4-BE49-F238E27FC236}">
                  <a16:creationId xmlns:a16="http://schemas.microsoft.com/office/drawing/2014/main" id="{AD7EDF8C-6CAC-41E9-8E2E-026ACBCC9734}"/>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326" name="Freeform: Shape 325">
              <a:extLst>
                <a:ext uri="{FF2B5EF4-FFF2-40B4-BE49-F238E27FC236}">
                  <a16:creationId xmlns:a16="http://schemas.microsoft.com/office/drawing/2014/main" id="{B18C3328-E2AC-4D2C-95AA-9162B08CFBA0}"/>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pSp>
        <p:nvGrpSpPr>
          <p:cNvPr id="327" name="Group 326">
            <a:extLst>
              <a:ext uri="{FF2B5EF4-FFF2-40B4-BE49-F238E27FC236}">
                <a16:creationId xmlns:a16="http://schemas.microsoft.com/office/drawing/2014/main" id="{3170A768-5034-458B-A75F-4B697ADC1977}"/>
              </a:ext>
            </a:extLst>
          </p:cNvPr>
          <p:cNvGrpSpPr>
            <a:grpSpLocks noChangeAspect="1"/>
          </p:cNvGrpSpPr>
          <p:nvPr/>
        </p:nvGrpSpPr>
        <p:grpSpPr>
          <a:xfrm>
            <a:off x="9805739" y="1911076"/>
            <a:ext cx="260648" cy="220980"/>
            <a:chOff x="1251736" y="3105936"/>
            <a:chExt cx="1189635" cy="1008586"/>
          </a:xfrm>
        </p:grpSpPr>
        <p:sp>
          <p:nvSpPr>
            <p:cNvPr id="328" name="Freeform: Shape 327">
              <a:extLst>
                <a:ext uri="{FF2B5EF4-FFF2-40B4-BE49-F238E27FC236}">
                  <a16:creationId xmlns:a16="http://schemas.microsoft.com/office/drawing/2014/main" id="{F127A646-402E-4FEC-BD7A-DF23F3035BE1}"/>
                </a:ext>
              </a:extLst>
            </p:cNvPr>
            <p:cNvSpPr/>
            <p:nvPr/>
          </p:nvSpPr>
          <p:spPr>
            <a:xfrm>
              <a:off x="138249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29" name="Freeform: Shape 328">
              <a:extLst>
                <a:ext uri="{FF2B5EF4-FFF2-40B4-BE49-F238E27FC236}">
                  <a16:creationId xmlns:a16="http://schemas.microsoft.com/office/drawing/2014/main" id="{25171778-8F66-4502-AE9F-E89B20C4CA37}"/>
                </a:ext>
              </a:extLst>
            </p:cNvPr>
            <p:cNvSpPr/>
            <p:nvPr/>
          </p:nvSpPr>
          <p:spPr>
            <a:xfrm>
              <a:off x="1622983"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0" name="Freeform: Shape 329">
              <a:extLst>
                <a:ext uri="{FF2B5EF4-FFF2-40B4-BE49-F238E27FC236}">
                  <a16:creationId xmlns:a16="http://schemas.microsoft.com/office/drawing/2014/main" id="{39EE245C-7EF0-42D1-BEF4-0A536F12121E}"/>
                </a:ext>
              </a:extLst>
            </p:cNvPr>
            <p:cNvSpPr/>
            <p:nvPr/>
          </p:nvSpPr>
          <p:spPr>
            <a:xfrm>
              <a:off x="1864384" y="3573196"/>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1" name="Freeform: Shape 330">
              <a:extLst>
                <a:ext uri="{FF2B5EF4-FFF2-40B4-BE49-F238E27FC236}">
                  <a16:creationId xmlns:a16="http://schemas.microsoft.com/office/drawing/2014/main" id="{A0E8BE7D-83B9-4CA6-8726-9C18E3E28272}"/>
                </a:ext>
              </a:extLst>
            </p:cNvPr>
            <p:cNvSpPr/>
            <p:nvPr/>
          </p:nvSpPr>
          <p:spPr>
            <a:xfrm>
              <a:off x="2105786" y="3573196"/>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2" name="Freeform: Shape 331">
              <a:extLst>
                <a:ext uri="{FF2B5EF4-FFF2-40B4-BE49-F238E27FC236}">
                  <a16:creationId xmlns:a16="http://schemas.microsoft.com/office/drawing/2014/main" id="{43CE0E0C-444C-4685-834E-771334D1E6EB}"/>
                </a:ext>
              </a:extLst>
            </p:cNvPr>
            <p:cNvSpPr/>
            <p:nvPr/>
          </p:nvSpPr>
          <p:spPr>
            <a:xfrm>
              <a:off x="2037207" y="3180004"/>
              <a:ext cx="283465" cy="27431"/>
            </a:xfrm>
            <a:custGeom>
              <a:avLst/>
              <a:gdLst>
                <a:gd name="connsiteX0" fmla="*/ 94944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4944"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3" name="Freeform: Shape 332">
              <a:extLst>
                <a:ext uri="{FF2B5EF4-FFF2-40B4-BE49-F238E27FC236}">
                  <a16:creationId xmlns:a16="http://schemas.microsoft.com/office/drawing/2014/main" id="{83C35A02-9357-4A07-B11B-7DA319F8DD51}"/>
                </a:ext>
              </a:extLst>
            </p:cNvPr>
            <p:cNvSpPr/>
            <p:nvPr/>
          </p:nvSpPr>
          <p:spPr>
            <a:xfrm>
              <a:off x="1718081" y="3180004"/>
              <a:ext cx="283465" cy="27431"/>
            </a:xfrm>
            <a:custGeom>
              <a:avLst/>
              <a:gdLst>
                <a:gd name="connsiteX0" fmla="*/ 95588 w 99771"/>
                <a:gd name="connsiteY0" fmla="*/ 4828 h 9655"/>
                <a:gd name="connsiteX1" fmla="*/ 4828 w 99771"/>
                <a:gd name="connsiteY1" fmla="*/ 5150 h 9655"/>
              </a:gdLst>
              <a:ahLst/>
              <a:cxnLst>
                <a:cxn ang="0">
                  <a:pos x="connsiteX0" y="connsiteY0"/>
                </a:cxn>
                <a:cxn ang="0">
                  <a:pos x="connsiteX1" y="connsiteY1"/>
                </a:cxn>
              </a:cxnLst>
              <a:rect l="l" t="t" r="r" b="b"/>
              <a:pathLst>
                <a:path w="99771" h="9655">
                  <a:moveTo>
                    <a:pt x="95588" y="4828"/>
                  </a:moveTo>
                  <a:lnTo>
                    <a:pt x="4828" y="5150"/>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4" name="Freeform: Shape 333">
              <a:extLst>
                <a:ext uri="{FF2B5EF4-FFF2-40B4-BE49-F238E27FC236}">
                  <a16:creationId xmlns:a16="http://schemas.microsoft.com/office/drawing/2014/main" id="{9F16A7C0-A5FE-4F2F-B0EE-7836D3594C0B}"/>
                </a:ext>
              </a:extLst>
            </p:cNvPr>
            <p:cNvSpPr/>
            <p:nvPr/>
          </p:nvSpPr>
          <p:spPr>
            <a:xfrm>
              <a:off x="1252651" y="3180004"/>
              <a:ext cx="1188720" cy="155449"/>
            </a:xfrm>
            <a:custGeom>
              <a:avLst/>
              <a:gdLst>
                <a:gd name="connsiteX0" fmla="*/ 392650 w 418397"/>
                <a:gd name="connsiteY0" fmla="*/ 4828 h 54713"/>
                <a:gd name="connsiteX1" fmla="*/ 406811 w 418397"/>
                <a:gd name="connsiteY1" fmla="*/ 4828 h 54713"/>
                <a:gd name="connsiteX2" fmla="*/ 415501 w 418397"/>
                <a:gd name="connsiteY2" fmla="*/ 13517 h 54713"/>
                <a:gd name="connsiteX3" fmla="*/ 415501 w 418397"/>
                <a:gd name="connsiteY3" fmla="*/ 50530 h 54713"/>
                <a:gd name="connsiteX4" fmla="*/ 4828 w 418397"/>
                <a:gd name="connsiteY4" fmla="*/ 50851 h 54713"/>
                <a:gd name="connsiteX5" fmla="*/ 4828 w 418397"/>
                <a:gd name="connsiteY5" fmla="*/ 13839 h 54713"/>
                <a:gd name="connsiteX6" fmla="*/ 13517 w 418397"/>
                <a:gd name="connsiteY6" fmla="*/ 5150 h 54713"/>
                <a:gd name="connsiteX7" fmla="*/ 35725 w 418397"/>
                <a:gd name="connsiteY7" fmla="*/ 515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54713">
                  <a:moveTo>
                    <a:pt x="392650" y="4828"/>
                  </a:moveTo>
                  <a:lnTo>
                    <a:pt x="406811" y="4828"/>
                  </a:lnTo>
                  <a:cubicBezTo>
                    <a:pt x="411639" y="4828"/>
                    <a:pt x="415501" y="8690"/>
                    <a:pt x="415501" y="13517"/>
                  </a:cubicBezTo>
                  <a:lnTo>
                    <a:pt x="415501" y="50530"/>
                  </a:lnTo>
                  <a:lnTo>
                    <a:pt x="4828" y="50851"/>
                  </a:lnTo>
                  <a:lnTo>
                    <a:pt x="4828" y="13839"/>
                  </a:lnTo>
                  <a:cubicBezTo>
                    <a:pt x="4828" y="9012"/>
                    <a:pt x="8690" y="5150"/>
                    <a:pt x="13517" y="5150"/>
                  </a:cubicBezTo>
                  <a:lnTo>
                    <a:pt x="35725" y="5150"/>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5" name="Freeform: Shape 334">
              <a:extLst>
                <a:ext uri="{FF2B5EF4-FFF2-40B4-BE49-F238E27FC236}">
                  <a16:creationId xmlns:a16="http://schemas.microsoft.com/office/drawing/2014/main" id="{5D4DD6FA-B49E-4A79-9EA6-86CDCFDE2F24}"/>
                </a:ext>
              </a:extLst>
            </p:cNvPr>
            <p:cNvSpPr/>
            <p:nvPr/>
          </p:nvSpPr>
          <p:spPr>
            <a:xfrm>
              <a:off x="1400784" y="3180919"/>
              <a:ext cx="283465" cy="27431"/>
            </a:xfrm>
            <a:custGeom>
              <a:avLst/>
              <a:gdLst>
                <a:gd name="connsiteX0" fmla="*/ 95266 w 99771"/>
                <a:gd name="connsiteY0" fmla="*/ 4828 h 9655"/>
                <a:gd name="connsiteX1" fmla="*/ 4828 w 99771"/>
                <a:gd name="connsiteY1" fmla="*/ 4828 h 9655"/>
              </a:gdLst>
              <a:ahLst/>
              <a:cxnLst>
                <a:cxn ang="0">
                  <a:pos x="connsiteX0" y="connsiteY0"/>
                </a:cxn>
                <a:cxn ang="0">
                  <a:pos x="connsiteX1" y="connsiteY1"/>
                </a:cxn>
              </a:cxnLst>
              <a:rect l="l" t="t" r="r" b="b"/>
              <a:pathLst>
                <a:path w="99771" h="9655">
                  <a:moveTo>
                    <a:pt x="95266"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6" name="Freeform: Shape 335">
              <a:extLst>
                <a:ext uri="{FF2B5EF4-FFF2-40B4-BE49-F238E27FC236}">
                  <a16:creationId xmlns:a16="http://schemas.microsoft.com/office/drawing/2014/main" id="{477D2E54-7793-44B5-B3DB-D2FCDC47A24A}"/>
                </a:ext>
              </a:extLst>
            </p:cNvPr>
            <p:cNvSpPr/>
            <p:nvPr/>
          </p:nvSpPr>
          <p:spPr>
            <a:xfrm>
              <a:off x="133951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7" name="Freeform: Shape 336">
              <a:extLst>
                <a:ext uri="{FF2B5EF4-FFF2-40B4-BE49-F238E27FC236}">
                  <a16:creationId xmlns:a16="http://schemas.microsoft.com/office/drawing/2014/main" id="{63951086-4262-498F-A930-F5D33582E8D4}"/>
                </a:ext>
              </a:extLst>
            </p:cNvPr>
            <p:cNvSpPr/>
            <p:nvPr/>
          </p:nvSpPr>
          <p:spPr>
            <a:xfrm>
              <a:off x="1657730"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8" name="Freeform: Shape 337">
              <a:extLst>
                <a:ext uri="{FF2B5EF4-FFF2-40B4-BE49-F238E27FC236}">
                  <a16:creationId xmlns:a16="http://schemas.microsoft.com/office/drawing/2014/main" id="{0E49BE0C-8E3F-4123-A263-0C14F58F9742}"/>
                </a:ext>
              </a:extLst>
            </p:cNvPr>
            <p:cNvSpPr/>
            <p:nvPr/>
          </p:nvSpPr>
          <p:spPr>
            <a:xfrm>
              <a:off x="2293238"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39" name="Freeform: Shape 338">
              <a:extLst>
                <a:ext uri="{FF2B5EF4-FFF2-40B4-BE49-F238E27FC236}">
                  <a16:creationId xmlns:a16="http://schemas.microsoft.com/office/drawing/2014/main" id="{A34014BD-C3D5-4616-8157-0BBD5DA44FED}"/>
                </a:ext>
              </a:extLst>
            </p:cNvPr>
            <p:cNvSpPr/>
            <p:nvPr/>
          </p:nvSpPr>
          <p:spPr>
            <a:xfrm>
              <a:off x="1975941" y="3105936"/>
              <a:ext cx="27431" cy="164592"/>
            </a:xfrm>
            <a:custGeom>
              <a:avLst/>
              <a:gdLst>
                <a:gd name="connsiteX0" fmla="*/ 4828 w 9655"/>
                <a:gd name="connsiteY0" fmla="*/ 55679 h 57932"/>
                <a:gd name="connsiteX1" fmla="*/ 4828 w 9655"/>
                <a:gd name="connsiteY1" fmla="*/ 4828 h 57932"/>
              </a:gdLst>
              <a:ahLst/>
              <a:cxnLst>
                <a:cxn ang="0">
                  <a:pos x="connsiteX0" y="connsiteY0"/>
                </a:cxn>
                <a:cxn ang="0">
                  <a:pos x="connsiteX1" y="connsiteY1"/>
                </a:cxn>
              </a:cxnLst>
              <a:rect l="l" t="t" r="r" b="b"/>
              <a:pathLst>
                <a:path w="9655" h="57932">
                  <a:moveTo>
                    <a:pt x="4828" y="55679"/>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0" name="Freeform: Shape 339">
              <a:extLst>
                <a:ext uri="{FF2B5EF4-FFF2-40B4-BE49-F238E27FC236}">
                  <a16:creationId xmlns:a16="http://schemas.microsoft.com/office/drawing/2014/main" id="{085FF5BB-543C-482C-97F9-CBCF330BB3B2}"/>
                </a:ext>
              </a:extLst>
            </p:cNvPr>
            <p:cNvSpPr/>
            <p:nvPr/>
          </p:nvSpPr>
          <p:spPr>
            <a:xfrm>
              <a:off x="138249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1" name="Freeform: Shape 340">
              <a:extLst>
                <a:ext uri="{FF2B5EF4-FFF2-40B4-BE49-F238E27FC236}">
                  <a16:creationId xmlns:a16="http://schemas.microsoft.com/office/drawing/2014/main" id="{294E30FE-4DC9-47A0-AC1C-18D7D82DF130}"/>
                </a:ext>
              </a:extLst>
            </p:cNvPr>
            <p:cNvSpPr/>
            <p:nvPr/>
          </p:nvSpPr>
          <p:spPr>
            <a:xfrm>
              <a:off x="1622983"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2" name="Freeform: Shape 341">
              <a:extLst>
                <a:ext uri="{FF2B5EF4-FFF2-40B4-BE49-F238E27FC236}">
                  <a16:creationId xmlns:a16="http://schemas.microsoft.com/office/drawing/2014/main" id="{2BCA2036-A288-4EB9-B459-22452E463BC5}"/>
                </a:ext>
              </a:extLst>
            </p:cNvPr>
            <p:cNvSpPr/>
            <p:nvPr/>
          </p:nvSpPr>
          <p:spPr>
            <a:xfrm>
              <a:off x="1864384" y="3759733"/>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3" name="Freeform: Shape 342">
              <a:extLst>
                <a:ext uri="{FF2B5EF4-FFF2-40B4-BE49-F238E27FC236}">
                  <a16:creationId xmlns:a16="http://schemas.microsoft.com/office/drawing/2014/main" id="{9C788B46-5013-4E0A-A880-E6A2ACB848F9}"/>
                </a:ext>
              </a:extLst>
            </p:cNvPr>
            <p:cNvSpPr/>
            <p:nvPr/>
          </p:nvSpPr>
          <p:spPr>
            <a:xfrm>
              <a:off x="2105786" y="3759733"/>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4" name="Freeform: Shape 343">
              <a:extLst>
                <a:ext uri="{FF2B5EF4-FFF2-40B4-BE49-F238E27FC236}">
                  <a16:creationId xmlns:a16="http://schemas.microsoft.com/office/drawing/2014/main" id="{B8D12AF5-8DC2-4827-91CE-F36449769098}"/>
                </a:ext>
              </a:extLst>
            </p:cNvPr>
            <p:cNvSpPr/>
            <p:nvPr/>
          </p:nvSpPr>
          <p:spPr>
            <a:xfrm>
              <a:off x="1382496" y="3935297"/>
              <a:ext cx="210311" cy="27431"/>
            </a:xfrm>
            <a:custGeom>
              <a:avLst/>
              <a:gdLst>
                <a:gd name="connsiteX0" fmla="*/ 69518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518"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5" name="Freeform: Shape 344">
              <a:extLst>
                <a:ext uri="{FF2B5EF4-FFF2-40B4-BE49-F238E27FC236}">
                  <a16:creationId xmlns:a16="http://schemas.microsoft.com/office/drawing/2014/main" id="{39EEA08E-90BD-4BF1-8C24-BAC5134A3945}"/>
                </a:ext>
              </a:extLst>
            </p:cNvPr>
            <p:cNvSpPr/>
            <p:nvPr/>
          </p:nvSpPr>
          <p:spPr>
            <a:xfrm>
              <a:off x="1622983"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6" name="Freeform: Shape 345">
              <a:extLst>
                <a:ext uri="{FF2B5EF4-FFF2-40B4-BE49-F238E27FC236}">
                  <a16:creationId xmlns:a16="http://schemas.microsoft.com/office/drawing/2014/main" id="{52738FCF-81C9-4F35-BC56-DE7BDA23CDBC}"/>
                </a:ext>
              </a:extLst>
            </p:cNvPr>
            <p:cNvSpPr/>
            <p:nvPr/>
          </p:nvSpPr>
          <p:spPr>
            <a:xfrm>
              <a:off x="1864384" y="3935297"/>
              <a:ext cx="210311" cy="27431"/>
            </a:xfrm>
            <a:custGeom>
              <a:avLst/>
              <a:gdLst>
                <a:gd name="connsiteX0" fmla="*/ 69840 w 74024"/>
                <a:gd name="connsiteY0" fmla="*/ 4828 h 9655"/>
                <a:gd name="connsiteX1" fmla="*/ 4828 w 74024"/>
                <a:gd name="connsiteY1" fmla="*/ 4828 h 9655"/>
              </a:gdLst>
              <a:ahLst/>
              <a:cxnLst>
                <a:cxn ang="0">
                  <a:pos x="connsiteX0" y="connsiteY0"/>
                </a:cxn>
                <a:cxn ang="0">
                  <a:pos x="connsiteX1" y="connsiteY1"/>
                </a:cxn>
              </a:cxnLst>
              <a:rect l="l" t="t" r="r" b="b"/>
              <a:pathLst>
                <a:path w="74024" h="9655">
                  <a:moveTo>
                    <a:pt x="69840" y="4828"/>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7" name="Freeform: Shape 346">
              <a:extLst>
                <a:ext uri="{FF2B5EF4-FFF2-40B4-BE49-F238E27FC236}">
                  <a16:creationId xmlns:a16="http://schemas.microsoft.com/office/drawing/2014/main" id="{14B15163-15FD-4A4D-A59B-B3431FFFA71E}"/>
                </a:ext>
              </a:extLst>
            </p:cNvPr>
            <p:cNvSpPr/>
            <p:nvPr/>
          </p:nvSpPr>
          <p:spPr>
            <a:xfrm>
              <a:off x="1251736" y="3309850"/>
              <a:ext cx="1188720" cy="804672"/>
            </a:xfrm>
            <a:custGeom>
              <a:avLst/>
              <a:gdLst>
                <a:gd name="connsiteX0" fmla="*/ 5150 w 418397"/>
                <a:gd name="connsiteY0" fmla="*/ 5150 h 283223"/>
                <a:gd name="connsiteX1" fmla="*/ 415823 w 418397"/>
                <a:gd name="connsiteY1" fmla="*/ 4828 h 283223"/>
                <a:gd name="connsiteX2" fmla="*/ 415823 w 418397"/>
                <a:gd name="connsiteY2" fmla="*/ 270671 h 283223"/>
                <a:gd name="connsiteX3" fmla="*/ 407133 w 418397"/>
                <a:gd name="connsiteY3" fmla="*/ 279361 h 283223"/>
                <a:gd name="connsiteX4" fmla="*/ 13517 w 418397"/>
                <a:gd name="connsiteY4" fmla="*/ 279683 h 283223"/>
                <a:gd name="connsiteX5" fmla="*/ 4828 w 418397"/>
                <a:gd name="connsiteY5" fmla="*/ 270993 h 283223"/>
                <a:gd name="connsiteX6" fmla="*/ 4828 w 418397"/>
                <a:gd name="connsiteY6" fmla="*/ 48277 h 283223"/>
                <a:gd name="connsiteX7" fmla="*/ 35725 w 418397"/>
                <a:gd name="connsiteY7" fmla="*/ 48277 h 283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397" h="283223">
                  <a:moveTo>
                    <a:pt x="5150" y="5150"/>
                  </a:moveTo>
                  <a:lnTo>
                    <a:pt x="415823" y="4828"/>
                  </a:lnTo>
                  <a:lnTo>
                    <a:pt x="415823" y="270671"/>
                  </a:lnTo>
                  <a:cubicBezTo>
                    <a:pt x="415823" y="275499"/>
                    <a:pt x="411961" y="279361"/>
                    <a:pt x="407133" y="279361"/>
                  </a:cubicBezTo>
                  <a:lnTo>
                    <a:pt x="13517" y="279683"/>
                  </a:lnTo>
                  <a:cubicBezTo>
                    <a:pt x="8690" y="279683"/>
                    <a:pt x="4828" y="275821"/>
                    <a:pt x="4828" y="270993"/>
                  </a:cubicBezTo>
                  <a:lnTo>
                    <a:pt x="4828" y="48277"/>
                  </a:lnTo>
                  <a:lnTo>
                    <a:pt x="35725" y="48277"/>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348" name="Freeform: Shape 347">
              <a:extLst>
                <a:ext uri="{FF2B5EF4-FFF2-40B4-BE49-F238E27FC236}">
                  <a16:creationId xmlns:a16="http://schemas.microsoft.com/office/drawing/2014/main" id="{84C286D6-0C0B-4739-9C5A-FD9C4F4B8E44}"/>
                </a:ext>
              </a:extLst>
            </p:cNvPr>
            <p:cNvSpPr/>
            <p:nvPr/>
          </p:nvSpPr>
          <p:spPr>
            <a:xfrm>
              <a:off x="2131390" y="3867633"/>
              <a:ext cx="164592" cy="164592"/>
            </a:xfrm>
            <a:custGeom>
              <a:avLst/>
              <a:gdLst>
                <a:gd name="connsiteX0" fmla="*/ 4828 w 57932"/>
                <a:gd name="connsiteY0" fmla="*/ 4828 h 57932"/>
                <a:gd name="connsiteX1" fmla="*/ 54070 w 57932"/>
                <a:gd name="connsiteY1" fmla="*/ 54070 h 57932"/>
              </a:gdLst>
              <a:ahLst/>
              <a:cxnLst>
                <a:cxn ang="0">
                  <a:pos x="connsiteX0" y="connsiteY0"/>
                </a:cxn>
                <a:cxn ang="0">
                  <a:pos x="connsiteX1" y="connsiteY1"/>
                </a:cxn>
              </a:cxnLst>
              <a:rect l="l" t="t" r="r" b="b"/>
              <a:pathLst>
                <a:path w="57932" h="57932">
                  <a:moveTo>
                    <a:pt x="4828" y="4828"/>
                  </a:moveTo>
                  <a:lnTo>
                    <a:pt x="54070" y="54070"/>
                  </a:lnTo>
                </a:path>
              </a:pathLst>
            </a:custGeom>
            <a:ln w="12700" cap="flat">
              <a:solidFill>
                <a:schemeClr val="accent2"/>
              </a:solidFill>
              <a:prstDash val="solid"/>
              <a:round/>
            </a:ln>
          </p:spPr>
          <p:txBody>
            <a:bodyPr rtlCol="0" anchor="ctr"/>
            <a:lstStyle/>
            <a:p>
              <a:pPr defTabSz="609562">
                <a:defRPr/>
              </a:pPr>
              <a:endParaRPr lang="en-US" sz="1500">
                <a:solidFill>
                  <a:srgbClr val="FFFFFF"/>
                </a:solidFill>
              </a:endParaRPr>
            </a:p>
          </p:txBody>
        </p:sp>
        <p:sp>
          <p:nvSpPr>
            <p:cNvPr id="349" name="Freeform: Shape 348">
              <a:extLst>
                <a:ext uri="{FF2B5EF4-FFF2-40B4-BE49-F238E27FC236}">
                  <a16:creationId xmlns:a16="http://schemas.microsoft.com/office/drawing/2014/main" id="{FD8BF698-8E88-4229-9C82-53B462DD33A2}"/>
                </a:ext>
              </a:extLst>
            </p:cNvPr>
            <p:cNvSpPr/>
            <p:nvPr/>
          </p:nvSpPr>
          <p:spPr>
            <a:xfrm>
              <a:off x="2131390" y="3867633"/>
              <a:ext cx="164592" cy="164592"/>
            </a:xfrm>
            <a:custGeom>
              <a:avLst/>
              <a:gdLst>
                <a:gd name="connsiteX0" fmla="*/ 54070 w 57932"/>
                <a:gd name="connsiteY0" fmla="*/ 4828 h 57932"/>
                <a:gd name="connsiteX1" fmla="*/ 4828 w 57932"/>
                <a:gd name="connsiteY1" fmla="*/ 54392 h 57932"/>
              </a:gdLst>
              <a:ahLst/>
              <a:cxnLst>
                <a:cxn ang="0">
                  <a:pos x="connsiteX0" y="connsiteY0"/>
                </a:cxn>
                <a:cxn ang="0">
                  <a:pos x="connsiteX1" y="connsiteY1"/>
                </a:cxn>
              </a:cxnLst>
              <a:rect l="l" t="t" r="r" b="b"/>
              <a:pathLst>
                <a:path w="57932" h="57932">
                  <a:moveTo>
                    <a:pt x="54070" y="4828"/>
                  </a:moveTo>
                  <a:lnTo>
                    <a:pt x="4828" y="54392"/>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pSp>
        <p:nvGrpSpPr>
          <p:cNvPr id="350" name="Group 349">
            <a:extLst>
              <a:ext uri="{FF2B5EF4-FFF2-40B4-BE49-F238E27FC236}">
                <a16:creationId xmlns:a16="http://schemas.microsoft.com/office/drawing/2014/main" id="{BF7990B0-90D8-4436-BE49-ACB5EC618CCC}"/>
              </a:ext>
            </a:extLst>
          </p:cNvPr>
          <p:cNvGrpSpPr>
            <a:grpSpLocks noChangeAspect="1"/>
          </p:cNvGrpSpPr>
          <p:nvPr/>
        </p:nvGrpSpPr>
        <p:grpSpPr>
          <a:xfrm>
            <a:off x="9260376" y="4049324"/>
            <a:ext cx="842925" cy="629944"/>
            <a:chOff x="16128616" y="3322519"/>
            <a:chExt cx="562056" cy="420042"/>
          </a:xfrm>
        </p:grpSpPr>
        <p:sp>
          <p:nvSpPr>
            <p:cNvPr id="351" name="Freeform: Shape 350">
              <a:extLst>
                <a:ext uri="{FF2B5EF4-FFF2-40B4-BE49-F238E27FC236}">
                  <a16:creationId xmlns:a16="http://schemas.microsoft.com/office/drawing/2014/main" id="{35AEBE6E-4936-4157-88CC-B96C8995751C}"/>
                </a:ext>
              </a:extLst>
            </p:cNvPr>
            <p:cNvSpPr/>
            <p:nvPr/>
          </p:nvSpPr>
          <p:spPr>
            <a:xfrm>
              <a:off x="16494347" y="3546236"/>
              <a:ext cx="196325" cy="196325"/>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endParaRPr lang="en-US" sz="2833"/>
            </a:p>
          </p:txBody>
        </p:sp>
        <p:sp>
          <p:nvSpPr>
            <p:cNvPr id="352" name="Freeform: Shape 351">
              <a:extLst>
                <a:ext uri="{FF2B5EF4-FFF2-40B4-BE49-F238E27FC236}">
                  <a16:creationId xmlns:a16="http://schemas.microsoft.com/office/drawing/2014/main" id="{4194F5FA-3EA4-433F-B1C1-BB8C94007692}"/>
                </a:ext>
              </a:extLst>
            </p:cNvPr>
            <p:cNvSpPr/>
            <p:nvPr/>
          </p:nvSpPr>
          <p:spPr>
            <a:xfrm>
              <a:off x="16551635" y="3602559"/>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rgbClr val="FDC500"/>
              </a:solidFill>
              <a:prstDash val="solid"/>
              <a:round/>
            </a:ln>
          </p:spPr>
          <p:txBody>
            <a:bodyPr rtlCol="0" anchor="ctr"/>
            <a:lstStyle/>
            <a:p>
              <a:endParaRPr lang="en-US" sz="2833" dirty="0"/>
            </a:p>
          </p:txBody>
        </p:sp>
        <p:sp>
          <p:nvSpPr>
            <p:cNvPr id="353" name="Freeform: Shape 352">
              <a:extLst>
                <a:ext uri="{FF2B5EF4-FFF2-40B4-BE49-F238E27FC236}">
                  <a16:creationId xmlns:a16="http://schemas.microsoft.com/office/drawing/2014/main" id="{E0EE6E0F-66D4-4C6A-B536-A07361B3EB03}"/>
                </a:ext>
              </a:extLst>
            </p:cNvPr>
            <p:cNvSpPr/>
            <p:nvPr/>
          </p:nvSpPr>
          <p:spPr>
            <a:xfrm>
              <a:off x="16270343" y="3465453"/>
              <a:ext cx="289660" cy="20276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endParaRPr lang="en-US" sz="2833"/>
            </a:p>
          </p:txBody>
        </p:sp>
        <p:sp>
          <p:nvSpPr>
            <p:cNvPr id="354" name="Freeform: Shape 353">
              <a:extLst>
                <a:ext uri="{FF2B5EF4-FFF2-40B4-BE49-F238E27FC236}">
                  <a16:creationId xmlns:a16="http://schemas.microsoft.com/office/drawing/2014/main" id="{B076DF5E-DA38-44E4-8D92-01F1384485ED}"/>
                </a:ext>
              </a:extLst>
            </p:cNvPr>
            <p:cNvSpPr/>
            <p:nvPr/>
          </p:nvSpPr>
          <p:spPr>
            <a:xfrm>
              <a:off x="16215630" y="3682055"/>
              <a:ext cx="296097" cy="35403"/>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endParaRPr lang="en-US" sz="2833"/>
            </a:p>
          </p:txBody>
        </p:sp>
        <p:sp>
          <p:nvSpPr>
            <p:cNvPr id="355" name="Freeform: Shape 354">
              <a:extLst>
                <a:ext uri="{FF2B5EF4-FFF2-40B4-BE49-F238E27FC236}">
                  <a16:creationId xmlns:a16="http://schemas.microsoft.com/office/drawing/2014/main" id="{77BE2B2B-F899-4A14-909F-A9DA6CCC873F}"/>
                </a:ext>
              </a:extLst>
            </p:cNvPr>
            <p:cNvSpPr/>
            <p:nvPr/>
          </p:nvSpPr>
          <p:spPr>
            <a:xfrm>
              <a:off x="16249745" y="3447108"/>
              <a:ext cx="331500" cy="241383"/>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endParaRPr lang="en-US" sz="2833"/>
            </a:p>
          </p:txBody>
        </p:sp>
        <p:sp>
          <p:nvSpPr>
            <p:cNvPr id="356" name="Freeform: Shape 355">
              <a:extLst>
                <a:ext uri="{FF2B5EF4-FFF2-40B4-BE49-F238E27FC236}">
                  <a16:creationId xmlns:a16="http://schemas.microsoft.com/office/drawing/2014/main" id="{3067D71C-E294-4B77-9194-75377484E9C2}"/>
                </a:ext>
              </a:extLst>
            </p:cNvPr>
            <p:cNvSpPr/>
            <p:nvPr/>
          </p:nvSpPr>
          <p:spPr>
            <a:xfrm>
              <a:off x="16267296" y="342525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357" name="Freeform: Shape 356">
              <a:extLst>
                <a:ext uri="{FF2B5EF4-FFF2-40B4-BE49-F238E27FC236}">
                  <a16:creationId xmlns:a16="http://schemas.microsoft.com/office/drawing/2014/main" id="{E62A78D0-9E8F-4819-A485-950836F320B5}"/>
                </a:ext>
              </a:extLst>
            </p:cNvPr>
            <p:cNvSpPr/>
            <p:nvPr/>
          </p:nvSpPr>
          <p:spPr>
            <a:xfrm>
              <a:off x="16238773" y="3385466"/>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358" name="Freeform: Shape 357">
              <a:extLst>
                <a:ext uri="{FF2B5EF4-FFF2-40B4-BE49-F238E27FC236}">
                  <a16:creationId xmlns:a16="http://schemas.microsoft.com/office/drawing/2014/main" id="{67509406-983C-4806-90ED-35B2B34681E9}"/>
                </a:ext>
              </a:extLst>
            </p:cNvPr>
            <p:cNvSpPr/>
            <p:nvPr/>
          </p:nvSpPr>
          <p:spPr>
            <a:xfrm>
              <a:off x="16278276" y="3342270"/>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359" name="Freeform: Shape 358">
              <a:extLst>
                <a:ext uri="{FF2B5EF4-FFF2-40B4-BE49-F238E27FC236}">
                  <a16:creationId xmlns:a16="http://schemas.microsoft.com/office/drawing/2014/main" id="{1FB09E3D-A323-4464-8501-31510B922F35}"/>
                </a:ext>
              </a:extLst>
            </p:cNvPr>
            <p:cNvSpPr/>
            <p:nvPr/>
          </p:nvSpPr>
          <p:spPr>
            <a:xfrm>
              <a:off x="16128616" y="332251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360" name="Freeform: Shape 359">
              <a:extLst>
                <a:ext uri="{FF2B5EF4-FFF2-40B4-BE49-F238E27FC236}">
                  <a16:creationId xmlns:a16="http://schemas.microsoft.com/office/drawing/2014/main" id="{4F97BB97-E28C-444E-8267-9592222DF533}"/>
                </a:ext>
              </a:extLst>
            </p:cNvPr>
            <p:cNvSpPr/>
            <p:nvPr/>
          </p:nvSpPr>
          <p:spPr>
            <a:xfrm>
              <a:off x="16310091" y="3408172"/>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361" name="Freeform: Shape 360">
              <a:extLst>
                <a:ext uri="{FF2B5EF4-FFF2-40B4-BE49-F238E27FC236}">
                  <a16:creationId xmlns:a16="http://schemas.microsoft.com/office/drawing/2014/main" id="{2B31EF14-4F30-4B10-8AAD-2843D1CF20E8}"/>
                </a:ext>
              </a:extLst>
            </p:cNvPr>
            <p:cNvSpPr/>
            <p:nvPr/>
          </p:nvSpPr>
          <p:spPr>
            <a:xfrm>
              <a:off x="16211922" y="342923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362" name="Freeform: Shape 361">
              <a:extLst>
                <a:ext uri="{FF2B5EF4-FFF2-40B4-BE49-F238E27FC236}">
                  <a16:creationId xmlns:a16="http://schemas.microsoft.com/office/drawing/2014/main" id="{674C787E-0677-4D3C-A1C5-68074C3551C5}"/>
                </a:ext>
              </a:extLst>
            </p:cNvPr>
            <p:cNvSpPr/>
            <p:nvPr/>
          </p:nvSpPr>
          <p:spPr>
            <a:xfrm>
              <a:off x="16205476" y="3495108"/>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363" name="Freeform: Shape 362">
              <a:extLst>
                <a:ext uri="{FF2B5EF4-FFF2-40B4-BE49-F238E27FC236}">
                  <a16:creationId xmlns:a16="http://schemas.microsoft.com/office/drawing/2014/main" id="{7C165A64-6284-410F-8DC2-B7437FF1B8CF}"/>
                </a:ext>
              </a:extLst>
            </p:cNvPr>
            <p:cNvSpPr/>
            <p:nvPr/>
          </p:nvSpPr>
          <p:spPr>
            <a:xfrm>
              <a:off x="16161959" y="3455605"/>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364" name="Freeform: Shape 363">
              <a:extLst>
                <a:ext uri="{FF2B5EF4-FFF2-40B4-BE49-F238E27FC236}">
                  <a16:creationId xmlns:a16="http://schemas.microsoft.com/office/drawing/2014/main" id="{D26299B0-424A-4550-A467-6515EB3A2278}"/>
                </a:ext>
              </a:extLst>
            </p:cNvPr>
            <p:cNvSpPr/>
            <p:nvPr/>
          </p:nvSpPr>
          <p:spPr>
            <a:xfrm>
              <a:off x="16185093" y="3381569"/>
              <a:ext cx="28966" cy="2896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rgbClr val="FDC500"/>
              </a:solidFill>
              <a:prstDash val="solid"/>
              <a:round/>
            </a:ln>
          </p:spPr>
          <p:txBody>
            <a:bodyPr rtlCol="0" anchor="ctr"/>
            <a:lstStyle/>
            <a:p>
              <a:endParaRPr lang="en-US" sz="2833">
                <a:solidFill>
                  <a:schemeClr val="accent1"/>
                </a:solidFill>
              </a:endParaRPr>
            </a:p>
          </p:txBody>
        </p:sp>
        <p:sp>
          <p:nvSpPr>
            <p:cNvPr id="365" name="Freeform: Shape 364">
              <a:extLst>
                <a:ext uri="{FF2B5EF4-FFF2-40B4-BE49-F238E27FC236}">
                  <a16:creationId xmlns:a16="http://schemas.microsoft.com/office/drawing/2014/main" id="{38A3F4B2-8C98-4F8A-A485-86E6B3021E0F}"/>
                </a:ext>
              </a:extLst>
            </p:cNvPr>
            <p:cNvSpPr/>
            <p:nvPr/>
          </p:nvSpPr>
          <p:spPr>
            <a:xfrm>
              <a:off x="16330367" y="3509707"/>
              <a:ext cx="80461" cy="9655"/>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366" name="Freeform: Shape 365">
              <a:extLst>
                <a:ext uri="{FF2B5EF4-FFF2-40B4-BE49-F238E27FC236}">
                  <a16:creationId xmlns:a16="http://schemas.microsoft.com/office/drawing/2014/main" id="{93D0CF0C-42C5-48C7-9A23-C1D5325F81FB}"/>
                </a:ext>
              </a:extLst>
            </p:cNvPr>
            <p:cNvSpPr/>
            <p:nvPr/>
          </p:nvSpPr>
          <p:spPr>
            <a:xfrm>
              <a:off x="16414728" y="3509506"/>
              <a:ext cx="57932" cy="9655"/>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endParaRPr lang="en-US" sz="2833"/>
            </a:p>
          </p:txBody>
        </p:sp>
        <p:sp>
          <p:nvSpPr>
            <p:cNvPr id="367" name="Freeform: Shape 366">
              <a:extLst>
                <a:ext uri="{FF2B5EF4-FFF2-40B4-BE49-F238E27FC236}">
                  <a16:creationId xmlns:a16="http://schemas.microsoft.com/office/drawing/2014/main" id="{415D9024-4E36-4844-AD02-EE3712814846}"/>
                </a:ext>
              </a:extLst>
            </p:cNvPr>
            <p:cNvSpPr/>
            <p:nvPr/>
          </p:nvSpPr>
          <p:spPr>
            <a:xfrm>
              <a:off x="16350322" y="3535776"/>
              <a:ext cx="106209" cy="9655"/>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368" name="Freeform: Shape 367">
              <a:extLst>
                <a:ext uri="{FF2B5EF4-FFF2-40B4-BE49-F238E27FC236}">
                  <a16:creationId xmlns:a16="http://schemas.microsoft.com/office/drawing/2014/main" id="{C88AC6C5-B25C-4700-8C6D-BA927C89A762}"/>
                </a:ext>
              </a:extLst>
            </p:cNvPr>
            <p:cNvSpPr/>
            <p:nvPr/>
          </p:nvSpPr>
          <p:spPr>
            <a:xfrm>
              <a:off x="16494739" y="3536044"/>
              <a:ext cx="35403" cy="9655"/>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endParaRPr lang="en-US" sz="2833"/>
            </a:p>
          </p:txBody>
        </p:sp>
        <p:sp>
          <p:nvSpPr>
            <p:cNvPr id="369" name="Freeform: Shape 368">
              <a:extLst>
                <a:ext uri="{FF2B5EF4-FFF2-40B4-BE49-F238E27FC236}">
                  <a16:creationId xmlns:a16="http://schemas.microsoft.com/office/drawing/2014/main" id="{3FB5A10D-173D-49C0-99B0-6AFCA5121353}"/>
                </a:ext>
              </a:extLst>
            </p:cNvPr>
            <p:cNvSpPr/>
            <p:nvPr/>
          </p:nvSpPr>
          <p:spPr>
            <a:xfrm>
              <a:off x="16457174" y="3535776"/>
              <a:ext cx="35403" cy="9655"/>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370" name="Freeform: Shape 369">
              <a:extLst>
                <a:ext uri="{FF2B5EF4-FFF2-40B4-BE49-F238E27FC236}">
                  <a16:creationId xmlns:a16="http://schemas.microsoft.com/office/drawing/2014/main" id="{76B7A43F-1CE5-4E17-BBD0-F002F70E10B1}"/>
                </a:ext>
              </a:extLst>
            </p:cNvPr>
            <p:cNvSpPr/>
            <p:nvPr/>
          </p:nvSpPr>
          <p:spPr>
            <a:xfrm>
              <a:off x="16384437" y="3562167"/>
              <a:ext cx="93335" cy="9655"/>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371" name="Freeform: Shape 370">
              <a:extLst>
                <a:ext uri="{FF2B5EF4-FFF2-40B4-BE49-F238E27FC236}">
                  <a16:creationId xmlns:a16="http://schemas.microsoft.com/office/drawing/2014/main" id="{678FBD66-C9F8-4E32-9454-BD3CA14FDF08}"/>
                </a:ext>
              </a:extLst>
            </p:cNvPr>
            <p:cNvSpPr/>
            <p:nvPr/>
          </p:nvSpPr>
          <p:spPr>
            <a:xfrm>
              <a:off x="16359778" y="3562258"/>
              <a:ext cx="22529" cy="9655"/>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endParaRPr lang="en-US" sz="2833"/>
            </a:p>
          </p:txBody>
        </p:sp>
        <p:sp>
          <p:nvSpPr>
            <p:cNvPr id="372" name="Freeform: Shape 371">
              <a:extLst>
                <a:ext uri="{FF2B5EF4-FFF2-40B4-BE49-F238E27FC236}">
                  <a16:creationId xmlns:a16="http://schemas.microsoft.com/office/drawing/2014/main" id="{14C85480-B482-4082-B9BD-7AADEB47755D}"/>
                </a:ext>
              </a:extLst>
            </p:cNvPr>
            <p:cNvSpPr/>
            <p:nvPr/>
          </p:nvSpPr>
          <p:spPr>
            <a:xfrm>
              <a:off x="16330367" y="3582444"/>
              <a:ext cx="64369" cy="9655"/>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373" name="Freeform: Shape 372">
              <a:extLst>
                <a:ext uri="{FF2B5EF4-FFF2-40B4-BE49-F238E27FC236}">
                  <a16:creationId xmlns:a16="http://schemas.microsoft.com/office/drawing/2014/main" id="{3FA6D427-0854-48A9-BFB9-26E0EC3CD205}"/>
                </a:ext>
              </a:extLst>
            </p:cNvPr>
            <p:cNvSpPr/>
            <p:nvPr/>
          </p:nvSpPr>
          <p:spPr>
            <a:xfrm>
              <a:off x="16396346" y="3582444"/>
              <a:ext cx="25748" cy="9655"/>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374" name="Freeform: Shape 373">
              <a:extLst>
                <a:ext uri="{FF2B5EF4-FFF2-40B4-BE49-F238E27FC236}">
                  <a16:creationId xmlns:a16="http://schemas.microsoft.com/office/drawing/2014/main" id="{2A04F3D8-3D6F-4830-80CB-A74C95F50377}"/>
                </a:ext>
              </a:extLst>
            </p:cNvPr>
            <p:cNvSpPr/>
            <p:nvPr/>
          </p:nvSpPr>
          <p:spPr>
            <a:xfrm>
              <a:off x="16423059" y="3582444"/>
              <a:ext cx="86898" cy="9655"/>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375" name="Freeform: Shape 374">
              <a:extLst>
                <a:ext uri="{FF2B5EF4-FFF2-40B4-BE49-F238E27FC236}">
                  <a16:creationId xmlns:a16="http://schemas.microsoft.com/office/drawing/2014/main" id="{2455FE90-3E59-4C4E-B3A9-E0FC4EDB4330}"/>
                </a:ext>
              </a:extLst>
            </p:cNvPr>
            <p:cNvSpPr/>
            <p:nvPr/>
          </p:nvSpPr>
          <p:spPr>
            <a:xfrm>
              <a:off x="16350322" y="3608835"/>
              <a:ext cx="35403" cy="9655"/>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endParaRPr lang="en-US" sz="2833"/>
            </a:p>
          </p:txBody>
        </p:sp>
        <p:sp>
          <p:nvSpPr>
            <p:cNvPr id="376" name="Freeform: Shape 375">
              <a:extLst>
                <a:ext uri="{FF2B5EF4-FFF2-40B4-BE49-F238E27FC236}">
                  <a16:creationId xmlns:a16="http://schemas.microsoft.com/office/drawing/2014/main" id="{D136B791-356B-4358-8131-3C977406AE50}"/>
                </a:ext>
              </a:extLst>
            </p:cNvPr>
            <p:cNvSpPr/>
            <p:nvPr/>
          </p:nvSpPr>
          <p:spPr>
            <a:xfrm>
              <a:off x="16391529" y="3608927"/>
              <a:ext cx="77243" cy="9655"/>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endParaRPr lang="en-US" sz="2833"/>
            </a:p>
          </p:txBody>
        </p:sp>
        <p:sp>
          <p:nvSpPr>
            <p:cNvPr id="377" name="Freeform: Shape 376">
              <a:extLst>
                <a:ext uri="{FF2B5EF4-FFF2-40B4-BE49-F238E27FC236}">
                  <a16:creationId xmlns:a16="http://schemas.microsoft.com/office/drawing/2014/main" id="{695057A4-FACE-4B9F-AE77-159DAA217748}"/>
                </a:ext>
              </a:extLst>
            </p:cNvPr>
            <p:cNvSpPr/>
            <p:nvPr/>
          </p:nvSpPr>
          <p:spPr>
            <a:xfrm>
              <a:off x="16303332" y="349168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378" name="Freeform: Shape 377">
              <a:extLst>
                <a:ext uri="{FF2B5EF4-FFF2-40B4-BE49-F238E27FC236}">
                  <a16:creationId xmlns:a16="http://schemas.microsoft.com/office/drawing/2014/main" id="{3C332108-5821-4AF4-AC3B-A2C2688EB6B4}"/>
                </a:ext>
              </a:extLst>
            </p:cNvPr>
            <p:cNvSpPr/>
            <p:nvPr/>
          </p:nvSpPr>
          <p:spPr>
            <a:xfrm>
              <a:off x="16303332" y="3513891"/>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379" name="Freeform: Shape 378">
              <a:extLst>
                <a:ext uri="{FF2B5EF4-FFF2-40B4-BE49-F238E27FC236}">
                  <a16:creationId xmlns:a16="http://schemas.microsoft.com/office/drawing/2014/main" id="{25FEAB0A-20DE-4923-AA92-424816E49C64}"/>
                </a:ext>
              </a:extLst>
            </p:cNvPr>
            <p:cNvSpPr/>
            <p:nvPr/>
          </p:nvSpPr>
          <p:spPr>
            <a:xfrm>
              <a:off x="16303332" y="3536098"/>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380" name="Freeform: Shape 379">
              <a:extLst>
                <a:ext uri="{FF2B5EF4-FFF2-40B4-BE49-F238E27FC236}">
                  <a16:creationId xmlns:a16="http://schemas.microsoft.com/office/drawing/2014/main" id="{0303E062-7F65-4387-B78F-755247F57CEF}"/>
                </a:ext>
              </a:extLst>
            </p:cNvPr>
            <p:cNvSpPr/>
            <p:nvPr/>
          </p:nvSpPr>
          <p:spPr>
            <a:xfrm>
              <a:off x="16303332" y="3558627"/>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381" name="Freeform: Shape 380">
              <a:extLst>
                <a:ext uri="{FF2B5EF4-FFF2-40B4-BE49-F238E27FC236}">
                  <a16:creationId xmlns:a16="http://schemas.microsoft.com/office/drawing/2014/main" id="{11D67A11-FFDB-4F3A-AE8C-EDE43C87B0EB}"/>
                </a:ext>
              </a:extLst>
            </p:cNvPr>
            <p:cNvSpPr/>
            <p:nvPr/>
          </p:nvSpPr>
          <p:spPr>
            <a:xfrm>
              <a:off x="16303332" y="3580834"/>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382" name="Freeform: Shape 381">
              <a:extLst>
                <a:ext uri="{FF2B5EF4-FFF2-40B4-BE49-F238E27FC236}">
                  <a16:creationId xmlns:a16="http://schemas.microsoft.com/office/drawing/2014/main" id="{EC148AC2-A938-4E56-A028-4D8E1F3F3FE9}"/>
                </a:ext>
              </a:extLst>
            </p:cNvPr>
            <p:cNvSpPr/>
            <p:nvPr/>
          </p:nvSpPr>
          <p:spPr>
            <a:xfrm>
              <a:off x="16303332" y="3603042"/>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sp>
          <p:nvSpPr>
            <p:cNvPr id="383" name="Freeform: Shape 382">
              <a:extLst>
                <a:ext uri="{FF2B5EF4-FFF2-40B4-BE49-F238E27FC236}">
                  <a16:creationId xmlns:a16="http://schemas.microsoft.com/office/drawing/2014/main" id="{637B04CF-49CC-4CAC-98F3-54AA63A4A617}"/>
                </a:ext>
              </a:extLst>
            </p:cNvPr>
            <p:cNvSpPr/>
            <p:nvPr/>
          </p:nvSpPr>
          <p:spPr>
            <a:xfrm>
              <a:off x="16303332" y="3625249"/>
              <a:ext cx="12874" cy="1287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endParaRPr lang="en-US" sz="2833"/>
            </a:p>
          </p:txBody>
        </p:sp>
      </p:grpSp>
      <p:sp>
        <p:nvSpPr>
          <p:cNvPr id="384" name="TextBox 383">
            <a:extLst>
              <a:ext uri="{FF2B5EF4-FFF2-40B4-BE49-F238E27FC236}">
                <a16:creationId xmlns:a16="http://schemas.microsoft.com/office/drawing/2014/main" id="{1D4D632A-0EA7-4DE8-AC55-19841369A59B}"/>
              </a:ext>
            </a:extLst>
          </p:cNvPr>
          <p:cNvSpPr txBox="1"/>
          <p:nvPr/>
        </p:nvSpPr>
        <p:spPr>
          <a:xfrm>
            <a:off x="1729146" y="4546937"/>
            <a:ext cx="1534913" cy="258982"/>
          </a:xfrm>
          <a:prstGeom prst="rect">
            <a:avLst/>
          </a:prstGeom>
          <a:noFill/>
        </p:spPr>
        <p:txBody>
          <a:bodyPr wrap="square" rtlCol="0">
            <a:spAutoFit/>
          </a:bodyPr>
          <a:lstStyle/>
          <a:p>
            <a:pPr algn="ctr" defTabSz="914345">
              <a:defRPr/>
            </a:pPr>
            <a:r>
              <a:rPr lang="en-US" sz="1083" dirty="0">
                <a:solidFill>
                  <a:srgbClr val="FFFFFF"/>
                </a:solidFill>
                <a:latin typeface="Amazon Ember" panose="02000000000000000000" pitchFamily="2" charset="0"/>
                <a:ea typeface="Amazon Ember" panose="02000000000000000000" pitchFamily="2" charset="0"/>
              </a:rPr>
              <a:t>Immersion day</a:t>
            </a:r>
          </a:p>
        </p:txBody>
      </p:sp>
      <p:grpSp>
        <p:nvGrpSpPr>
          <p:cNvPr id="385" name="Group 384">
            <a:extLst>
              <a:ext uri="{FF2B5EF4-FFF2-40B4-BE49-F238E27FC236}">
                <a16:creationId xmlns:a16="http://schemas.microsoft.com/office/drawing/2014/main" id="{FB184A70-20E7-4F03-A948-728785991824}"/>
              </a:ext>
            </a:extLst>
          </p:cNvPr>
          <p:cNvGrpSpPr/>
          <p:nvPr/>
        </p:nvGrpSpPr>
        <p:grpSpPr>
          <a:xfrm>
            <a:off x="1366337" y="2726702"/>
            <a:ext cx="926769" cy="926769"/>
            <a:chOff x="1912629" y="3417968"/>
            <a:chExt cx="1112123" cy="1112123"/>
          </a:xfrm>
        </p:grpSpPr>
        <p:pic>
          <p:nvPicPr>
            <p:cNvPr id="386" name="Graphic 385">
              <a:extLst>
                <a:ext uri="{FF2B5EF4-FFF2-40B4-BE49-F238E27FC236}">
                  <a16:creationId xmlns:a16="http://schemas.microsoft.com/office/drawing/2014/main" id="{18B6FD1A-1699-464D-834A-54189A84C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2629" y="3417968"/>
              <a:ext cx="1112123" cy="1112123"/>
            </a:xfrm>
            <a:prstGeom prst="rect">
              <a:avLst/>
            </a:prstGeom>
          </p:spPr>
        </p:pic>
        <p:sp>
          <p:nvSpPr>
            <p:cNvPr id="387" name="Rectangle 386">
              <a:extLst>
                <a:ext uri="{FF2B5EF4-FFF2-40B4-BE49-F238E27FC236}">
                  <a16:creationId xmlns:a16="http://schemas.microsoft.com/office/drawing/2014/main" id="{44F7B9E4-5FC2-4309-B18D-0EC467D78445}"/>
                </a:ext>
              </a:extLst>
            </p:cNvPr>
            <p:cNvSpPr/>
            <p:nvPr/>
          </p:nvSpPr>
          <p:spPr>
            <a:xfrm>
              <a:off x="2178618" y="36053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88" name="Rectangle 387">
              <a:extLst>
                <a:ext uri="{FF2B5EF4-FFF2-40B4-BE49-F238E27FC236}">
                  <a16:creationId xmlns:a16="http://schemas.microsoft.com/office/drawing/2014/main" id="{CBACB117-2A8A-4D54-9B58-E7BD2D60257D}"/>
                </a:ext>
              </a:extLst>
            </p:cNvPr>
            <p:cNvSpPr/>
            <p:nvPr/>
          </p:nvSpPr>
          <p:spPr>
            <a:xfrm>
              <a:off x="2283393" y="37101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89" name="Rectangle 388">
              <a:extLst>
                <a:ext uri="{FF2B5EF4-FFF2-40B4-BE49-F238E27FC236}">
                  <a16:creationId xmlns:a16="http://schemas.microsoft.com/office/drawing/2014/main" id="{D686E1BA-C38C-40D4-A604-72427821113F}"/>
                </a:ext>
              </a:extLst>
            </p:cNvPr>
            <p:cNvSpPr/>
            <p:nvPr/>
          </p:nvSpPr>
          <p:spPr>
            <a:xfrm>
              <a:off x="2378643" y="3722851"/>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90" name="Rectangle 389">
              <a:extLst>
                <a:ext uri="{FF2B5EF4-FFF2-40B4-BE49-F238E27FC236}">
                  <a16:creationId xmlns:a16="http://schemas.microsoft.com/office/drawing/2014/main" id="{199AC4CD-F86E-418B-A87B-506A2ECFBED5}"/>
                </a:ext>
              </a:extLst>
            </p:cNvPr>
            <p:cNvSpPr/>
            <p:nvPr/>
          </p:nvSpPr>
          <p:spPr>
            <a:xfrm>
              <a:off x="2448493" y="364347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91" name="Rectangle 390">
              <a:extLst>
                <a:ext uri="{FF2B5EF4-FFF2-40B4-BE49-F238E27FC236}">
                  <a16:creationId xmlns:a16="http://schemas.microsoft.com/office/drawing/2014/main" id="{97FA3978-1BA8-438E-8DFA-68C4B8FC27CD}"/>
                </a:ext>
              </a:extLst>
            </p:cNvPr>
            <p:cNvSpPr/>
            <p:nvPr/>
          </p:nvSpPr>
          <p:spPr>
            <a:xfrm>
              <a:off x="2504464" y="3765305"/>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92" name="Rectangle 391">
              <a:extLst>
                <a:ext uri="{FF2B5EF4-FFF2-40B4-BE49-F238E27FC236}">
                  <a16:creationId xmlns:a16="http://schemas.microsoft.com/office/drawing/2014/main" id="{FC752156-5A46-474D-98D8-3B4C4F91F7DC}"/>
                </a:ext>
              </a:extLst>
            </p:cNvPr>
            <p:cNvSpPr/>
            <p:nvPr/>
          </p:nvSpPr>
          <p:spPr>
            <a:xfrm>
              <a:off x="2425089" y="3788347"/>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93" name="Rectangle 392">
              <a:extLst>
                <a:ext uri="{FF2B5EF4-FFF2-40B4-BE49-F238E27FC236}">
                  <a16:creationId xmlns:a16="http://schemas.microsoft.com/office/drawing/2014/main" id="{7C58A1C6-657A-4FB0-A0DC-E1235AE10A6C}"/>
                </a:ext>
              </a:extLst>
            </p:cNvPr>
            <p:cNvSpPr/>
            <p:nvPr/>
          </p:nvSpPr>
          <p:spPr>
            <a:xfrm>
              <a:off x="2331018" y="3802226"/>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94" name="Rectangle 393">
              <a:extLst>
                <a:ext uri="{FF2B5EF4-FFF2-40B4-BE49-F238E27FC236}">
                  <a16:creationId xmlns:a16="http://schemas.microsoft.com/office/drawing/2014/main" id="{268179C5-2DA8-43E5-986C-5E23F93BBD55}"/>
                </a:ext>
              </a:extLst>
            </p:cNvPr>
            <p:cNvSpPr/>
            <p:nvPr/>
          </p:nvSpPr>
          <p:spPr>
            <a:xfrm>
              <a:off x="2240849" y="385065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95" name="Rectangle 394">
              <a:extLst>
                <a:ext uri="{FF2B5EF4-FFF2-40B4-BE49-F238E27FC236}">
                  <a16:creationId xmlns:a16="http://schemas.microsoft.com/office/drawing/2014/main" id="{D1743DB1-CA69-4E94-9957-102FEFAED172}"/>
                </a:ext>
              </a:extLst>
            </p:cNvPr>
            <p:cNvSpPr/>
            <p:nvPr/>
          </p:nvSpPr>
          <p:spPr>
            <a:xfrm>
              <a:off x="2317049" y="3920503"/>
              <a:ext cx="45719" cy="45719"/>
            </a:xfrm>
            <a:prstGeom prst="rect">
              <a:avLst/>
            </a:prstGeom>
            <a:solidFill>
              <a:schemeClr val="accent1"/>
            </a:solidFill>
            <a:ln>
              <a:solidFill>
                <a:srgbClr val="CDCD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grpSp>
      <p:grpSp>
        <p:nvGrpSpPr>
          <p:cNvPr id="396" name="Group 395">
            <a:extLst>
              <a:ext uri="{FF2B5EF4-FFF2-40B4-BE49-F238E27FC236}">
                <a16:creationId xmlns:a16="http://schemas.microsoft.com/office/drawing/2014/main" id="{1EC20151-BA93-4CAA-B225-70174A8DBFC1}"/>
              </a:ext>
            </a:extLst>
          </p:cNvPr>
          <p:cNvGrpSpPr/>
          <p:nvPr/>
        </p:nvGrpSpPr>
        <p:grpSpPr>
          <a:xfrm>
            <a:off x="3510169" y="3429001"/>
            <a:ext cx="1078583" cy="1596079"/>
            <a:chOff x="3510167" y="3429000"/>
            <a:chExt cx="1078583" cy="1596079"/>
          </a:xfrm>
        </p:grpSpPr>
        <p:sp>
          <p:nvSpPr>
            <p:cNvPr id="397" name="Rounded Rectangle 2">
              <a:extLst>
                <a:ext uri="{FF2B5EF4-FFF2-40B4-BE49-F238E27FC236}">
                  <a16:creationId xmlns:a16="http://schemas.microsoft.com/office/drawing/2014/main" id="{45FC6EAB-DFD3-47B4-B861-5865A4D08942}"/>
                </a:ext>
              </a:extLst>
            </p:cNvPr>
            <p:cNvSpPr/>
            <p:nvPr/>
          </p:nvSpPr>
          <p:spPr>
            <a:xfrm>
              <a:off x="3510167" y="3429000"/>
              <a:ext cx="1078583" cy="1264743"/>
            </a:xfrm>
            <a:prstGeom prst="roundRect">
              <a:avLst/>
            </a:prstGeom>
            <a:noFill/>
            <a:ln w="9525" cap="flat" cmpd="sng" algn="ctr">
              <a:solidFill>
                <a:srgbClr val="A166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398" name="TextBox 397">
              <a:extLst>
                <a:ext uri="{FF2B5EF4-FFF2-40B4-BE49-F238E27FC236}">
                  <a16:creationId xmlns:a16="http://schemas.microsoft.com/office/drawing/2014/main" id="{6473254E-79AE-4847-B95E-AE06FE59EDEC}"/>
                </a:ext>
              </a:extLst>
            </p:cNvPr>
            <p:cNvSpPr txBox="1"/>
            <p:nvPr/>
          </p:nvSpPr>
          <p:spPr>
            <a:xfrm>
              <a:off x="3792000" y="4778858"/>
              <a:ext cx="542136" cy="246221"/>
            </a:xfrm>
            <a:prstGeom prst="rect">
              <a:avLst/>
            </a:prstGeom>
            <a:noFill/>
            <a:ln>
              <a:noFill/>
            </a:ln>
          </p:spPr>
          <p:txBody>
            <a:bodyPr wrap="none" rtlCol="0">
              <a:spAutoFit/>
            </a:bodyPr>
            <a:lstStyle/>
            <a:p>
              <a:r>
                <a:rPr lang="en-US" sz="1000" dirty="0"/>
                <a:t>People</a:t>
              </a:r>
            </a:p>
          </p:txBody>
        </p:sp>
      </p:grpSp>
      <p:grpSp>
        <p:nvGrpSpPr>
          <p:cNvPr id="399" name="Group 398">
            <a:extLst>
              <a:ext uri="{FF2B5EF4-FFF2-40B4-BE49-F238E27FC236}">
                <a16:creationId xmlns:a16="http://schemas.microsoft.com/office/drawing/2014/main" id="{327A651D-9451-4C23-97EF-566C278EA1EE}"/>
              </a:ext>
            </a:extLst>
          </p:cNvPr>
          <p:cNvGrpSpPr/>
          <p:nvPr/>
        </p:nvGrpSpPr>
        <p:grpSpPr>
          <a:xfrm>
            <a:off x="4722419" y="3428285"/>
            <a:ext cx="3291134" cy="1612670"/>
            <a:chOff x="4722418" y="3428285"/>
            <a:chExt cx="3291134" cy="1612670"/>
          </a:xfrm>
        </p:grpSpPr>
        <p:sp>
          <p:nvSpPr>
            <p:cNvPr id="400" name="Rounded Rectangle 578">
              <a:extLst>
                <a:ext uri="{FF2B5EF4-FFF2-40B4-BE49-F238E27FC236}">
                  <a16:creationId xmlns:a16="http://schemas.microsoft.com/office/drawing/2014/main" id="{6FD2AF1D-B525-46C9-85BB-59EE9E0EFB75}"/>
                </a:ext>
              </a:extLst>
            </p:cNvPr>
            <p:cNvSpPr/>
            <p:nvPr/>
          </p:nvSpPr>
          <p:spPr>
            <a:xfrm>
              <a:off x="4722418" y="3428285"/>
              <a:ext cx="3291134" cy="1264743"/>
            </a:xfrm>
            <a:prstGeom prst="roundRect">
              <a:avLst/>
            </a:prstGeom>
            <a:noFill/>
            <a:ln w="9525" cap="flat" cmpd="sng" algn="ctr">
              <a:solidFill>
                <a:srgbClr val="A166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401" name="TextBox 400">
              <a:extLst>
                <a:ext uri="{FF2B5EF4-FFF2-40B4-BE49-F238E27FC236}">
                  <a16:creationId xmlns:a16="http://schemas.microsoft.com/office/drawing/2014/main" id="{830A2554-A829-4935-89B0-CFA65249F0E1}"/>
                </a:ext>
              </a:extLst>
            </p:cNvPr>
            <p:cNvSpPr txBox="1"/>
            <p:nvPr/>
          </p:nvSpPr>
          <p:spPr>
            <a:xfrm>
              <a:off x="6147124" y="4794734"/>
              <a:ext cx="636713" cy="246221"/>
            </a:xfrm>
            <a:prstGeom prst="rect">
              <a:avLst/>
            </a:prstGeom>
            <a:noFill/>
            <a:ln>
              <a:noFill/>
            </a:ln>
          </p:spPr>
          <p:txBody>
            <a:bodyPr wrap="none" rtlCol="0">
              <a:spAutoFit/>
            </a:bodyPr>
            <a:lstStyle/>
            <a:p>
              <a:r>
                <a:rPr lang="en-US" sz="1000" dirty="0"/>
                <a:t>Platform</a:t>
              </a:r>
            </a:p>
          </p:txBody>
        </p:sp>
      </p:grpSp>
      <p:grpSp>
        <p:nvGrpSpPr>
          <p:cNvPr id="402" name="Group 401">
            <a:extLst>
              <a:ext uri="{FF2B5EF4-FFF2-40B4-BE49-F238E27FC236}">
                <a16:creationId xmlns:a16="http://schemas.microsoft.com/office/drawing/2014/main" id="{6A4571EC-C39D-48FF-9F57-65F416DEDD8F}"/>
              </a:ext>
            </a:extLst>
          </p:cNvPr>
          <p:cNvGrpSpPr/>
          <p:nvPr/>
        </p:nvGrpSpPr>
        <p:grpSpPr>
          <a:xfrm>
            <a:off x="3495352" y="1794947"/>
            <a:ext cx="3385048" cy="1537917"/>
            <a:chOff x="3495351" y="1794947"/>
            <a:chExt cx="3385048" cy="1537917"/>
          </a:xfrm>
        </p:grpSpPr>
        <p:sp>
          <p:nvSpPr>
            <p:cNvPr id="403" name="Rounded Rectangle 568">
              <a:extLst>
                <a:ext uri="{FF2B5EF4-FFF2-40B4-BE49-F238E27FC236}">
                  <a16:creationId xmlns:a16="http://schemas.microsoft.com/office/drawing/2014/main" id="{96DBB0DD-4B24-41B3-9EEA-C9BCA10B306E}"/>
                </a:ext>
              </a:extLst>
            </p:cNvPr>
            <p:cNvSpPr/>
            <p:nvPr/>
          </p:nvSpPr>
          <p:spPr>
            <a:xfrm>
              <a:off x="3495351" y="2025780"/>
              <a:ext cx="3385048" cy="1307084"/>
            </a:xfrm>
            <a:prstGeom prst="roundRect">
              <a:avLst/>
            </a:prstGeom>
            <a:noFill/>
            <a:ln w="9525" cap="flat" cmpd="sng" algn="ctr">
              <a:solidFill>
                <a:srgbClr val="A166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404" name="TextBox 403">
              <a:extLst>
                <a:ext uri="{FF2B5EF4-FFF2-40B4-BE49-F238E27FC236}">
                  <a16:creationId xmlns:a16="http://schemas.microsoft.com/office/drawing/2014/main" id="{A8A046D7-4430-4538-B6E2-6B93D203E0E9}"/>
                </a:ext>
              </a:extLst>
            </p:cNvPr>
            <p:cNvSpPr txBox="1"/>
            <p:nvPr/>
          </p:nvSpPr>
          <p:spPr>
            <a:xfrm>
              <a:off x="4760750" y="1794947"/>
              <a:ext cx="636713" cy="246221"/>
            </a:xfrm>
            <a:prstGeom prst="rect">
              <a:avLst/>
            </a:prstGeom>
            <a:noFill/>
            <a:ln>
              <a:noFill/>
            </a:ln>
          </p:spPr>
          <p:txBody>
            <a:bodyPr wrap="none" rtlCol="0">
              <a:spAutoFit/>
            </a:bodyPr>
            <a:lstStyle/>
            <a:p>
              <a:r>
                <a:rPr lang="en-US" sz="1000" dirty="0"/>
                <a:t>Portfolio</a:t>
              </a:r>
            </a:p>
          </p:txBody>
        </p:sp>
      </p:grpSp>
      <p:grpSp>
        <p:nvGrpSpPr>
          <p:cNvPr id="405" name="Group 404">
            <a:extLst>
              <a:ext uri="{FF2B5EF4-FFF2-40B4-BE49-F238E27FC236}">
                <a16:creationId xmlns:a16="http://schemas.microsoft.com/office/drawing/2014/main" id="{A9565162-95AE-4138-A092-C55645AD7102}"/>
              </a:ext>
            </a:extLst>
          </p:cNvPr>
          <p:cNvGrpSpPr/>
          <p:nvPr/>
        </p:nvGrpSpPr>
        <p:grpSpPr>
          <a:xfrm>
            <a:off x="6996455" y="1757824"/>
            <a:ext cx="1037175" cy="1575040"/>
            <a:chOff x="6996455" y="1757824"/>
            <a:chExt cx="1037175" cy="1575040"/>
          </a:xfrm>
        </p:grpSpPr>
        <p:sp>
          <p:nvSpPr>
            <p:cNvPr id="406" name="Rounded Rectangle 580">
              <a:extLst>
                <a:ext uri="{FF2B5EF4-FFF2-40B4-BE49-F238E27FC236}">
                  <a16:creationId xmlns:a16="http://schemas.microsoft.com/office/drawing/2014/main" id="{B9A8B9BD-3310-419A-8A73-128486300DA8}"/>
                </a:ext>
              </a:extLst>
            </p:cNvPr>
            <p:cNvSpPr/>
            <p:nvPr/>
          </p:nvSpPr>
          <p:spPr>
            <a:xfrm>
              <a:off x="6996455" y="2025781"/>
              <a:ext cx="1037175" cy="1307083"/>
            </a:xfrm>
            <a:prstGeom prst="roundRect">
              <a:avLst/>
            </a:prstGeom>
            <a:noFill/>
            <a:ln w="9525" cap="flat" cmpd="sng" algn="ctr">
              <a:solidFill>
                <a:srgbClr val="A166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sz="2100" dirty="0"/>
            </a:p>
          </p:txBody>
        </p:sp>
        <p:sp>
          <p:nvSpPr>
            <p:cNvPr id="407" name="TextBox 406">
              <a:extLst>
                <a:ext uri="{FF2B5EF4-FFF2-40B4-BE49-F238E27FC236}">
                  <a16:creationId xmlns:a16="http://schemas.microsoft.com/office/drawing/2014/main" id="{83BCB8D9-30E8-4B86-B398-5C19795CCB6D}"/>
                </a:ext>
              </a:extLst>
            </p:cNvPr>
            <p:cNvSpPr txBox="1"/>
            <p:nvPr/>
          </p:nvSpPr>
          <p:spPr>
            <a:xfrm>
              <a:off x="7173194" y="1757824"/>
              <a:ext cx="596638" cy="246221"/>
            </a:xfrm>
            <a:prstGeom prst="rect">
              <a:avLst/>
            </a:prstGeom>
            <a:noFill/>
            <a:ln>
              <a:noFill/>
            </a:ln>
          </p:spPr>
          <p:txBody>
            <a:bodyPr wrap="none" rtlCol="0">
              <a:spAutoFit/>
            </a:bodyPr>
            <a:lstStyle/>
            <a:p>
              <a:r>
                <a:rPr lang="en-US" sz="1000" dirty="0"/>
                <a:t>Migrate</a:t>
              </a:r>
            </a:p>
          </p:txBody>
        </p:sp>
      </p:grpSp>
      <p:grpSp>
        <p:nvGrpSpPr>
          <p:cNvPr id="408" name="Group 407">
            <a:extLst>
              <a:ext uri="{FF2B5EF4-FFF2-40B4-BE49-F238E27FC236}">
                <a16:creationId xmlns:a16="http://schemas.microsoft.com/office/drawing/2014/main" id="{12262192-151C-44A1-B72D-29F2D02B70A4}"/>
              </a:ext>
            </a:extLst>
          </p:cNvPr>
          <p:cNvGrpSpPr>
            <a:grpSpLocks noChangeAspect="1"/>
          </p:cNvGrpSpPr>
          <p:nvPr/>
        </p:nvGrpSpPr>
        <p:grpSpPr>
          <a:xfrm>
            <a:off x="10062523" y="2316704"/>
            <a:ext cx="273141" cy="274320"/>
            <a:chOff x="3853940" y="3046180"/>
            <a:chExt cx="1239926" cy="1245279"/>
          </a:xfrm>
        </p:grpSpPr>
        <p:sp>
          <p:nvSpPr>
            <p:cNvPr id="409" name="Freeform: Shape 1268">
              <a:extLst>
                <a:ext uri="{FF2B5EF4-FFF2-40B4-BE49-F238E27FC236}">
                  <a16:creationId xmlns:a16="http://schemas.microsoft.com/office/drawing/2014/main" id="{AC86C854-90F9-4A58-97F1-6069E68475ED}"/>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0" name="Freeform: Shape 1269">
              <a:extLst>
                <a:ext uri="{FF2B5EF4-FFF2-40B4-BE49-F238E27FC236}">
                  <a16:creationId xmlns:a16="http://schemas.microsoft.com/office/drawing/2014/main" id="{8D8A66EF-2BF8-440B-9ACB-F2A64ABE078A}"/>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1" name="Freeform: Shape 1270">
              <a:extLst>
                <a:ext uri="{FF2B5EF4-FFF2-40B4-BE49-F238E27FC236}">
                  <a16:creationId xmlns:a16="http://schemas.microsoft.com/office/drawing/2014/main" id="{4CBEFDBF-C635-4547-BFF3-D9A8AC0B3E8C}"/>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2" name="Freeform: Shape 1271">
              <a:extLst>
                <a:ext uri="{FF2B5EF4-FFF2-40B4-BE49-F238E27FC236}">
                  <a16:creationId xmlns:a16="http://schemas.microsoft.com/office/drawing/2014/main" id="{E9F322FD-7F4D-407A-B390-7A29DC3CCF60}"/>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3" name="Freeform: Shape 1272">
              <a:extLst>
                <a:ext uri="{FF2B5EF4-FFF2-40B4-BE49-F238E27FC236}">
                  <a16:creationId xmlns:a16="http://schemas.microsoft.com/office/drawing/2014/main" id="{98566EA9-A6E6-4C01-B5A5-E1D30D2D1416}"/>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4" name="Freeform: Shape 1273">
              <a:extLst>
                <a:ext uri="{FF2B5EF4-FFF2-40B4-BE49-F238E27FC236}">
                  <a16:creationId xmlns:a16="http://schemas.microsoft.com/office/drawing/2014/main" id="{6FA9477F-E5BA-40BD-BCD8-20A75E724E77}"/>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5" name="Freeform: Shape 1274">
              <a:extLst>
                <a:ext uri="{FF2B5EF4-FFF2-40B4-BE49-F238E27FC236}">
                  <a16:creationId xmlns:a16="http://schemas.microsoft.com/office/drawing/2014/main" id="{C43E4E49-4BDD-4035-85E5-AD8528007672}"/>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6" name="Freeform: Shape 1275">
              <a:extLst>
                <a:ext uri="{FF2B5EF4-FFF2-40B4-BE49-F238E27FC236}">
                  <a16:creationId xmlns:a16="http://schemas.microsoft.com/office/drawing/2014/main" id="{96C5A47B-A4DE-4EBD-8FDA-C9ED85E4C7C1}"/>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7" name="Freeform: Shape 1276">
              <a:extLst>
                <a:ext uri="{FF2B5EF4-FFF2-40B4-BE49-F238E27FC236}">
                  <a16:creationId xmlns:a16="http://schemas.microsoft.com/office/drawing/2014/main" id="{DBCFDE2B-3CC4-413C-8FD7-656CAFDBE52C}"/>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8" name="Freeform: Shape 1277">
              <a:extLst>
                <a:ext uri="{FF2B5EF4-FFF2-40B4-BE49-F238E27FC236}">
                  <a16:creationId xmlns:a16="http://schemas.microsoft.com/office/drawing/2014/main" id="{EE2057CC-F647-41A3-B4AA-FDB6A1E7CD42}"/>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19" name="Freeform: Shape 1278">
              <a:extLst>
                <a:ext uri="{FF2B5EF4-FFF2-40B4-BE49-F238E27FC236}">
                  <a16:creationId xmlns:a16="http://schemas.microsoft.com/office/drawing/2014/main" id="{01EFE98F-D3D5-4DD0-AE66-A49923D9F418}"/>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20" name="Freeform: Shape 1279">
              <a:extLst>
                <a:ext uri="{FF2B5EF4-FFF2-40B4-BE49-F238E27FC236}">
                  <a16:creationId xmlns:a16="http://schemas.microsoft.com/office/drawing/2014/main" id="{E25144AF-7214-4F39-BCA9-BCE752810234}"/>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21" name="Freeform: Shape 1280">
              <a:extLst>
                <a:ext uri="{FF2B5EF4-FFF2-40B4-BE49-F238E27FC236}">
                  <a16:creationId xmlns:a16="http://schemas.microsoft.com/office/drawing/2014/main" id="{188A7BDE-7DD9-497F-8860-D87C5624D855}"/>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22" name="Freeform: Shape 1281">
              <a:extLst>
                <a:ext uri="{FF2B5EF4-FFF2-40B4-BE49-F238E27FC236}">
                  <a16:creationId xmlns:a16="http://schemas.microsoft.com/office/drawing/2014/main" id="{8FAECF4E-8C93-4A2C-8EC5-BE83B58F7EC3}"/>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23" name="Freeform: Shape 1282">
              <a:extLst>
                <a:ext uri="{FF2B5EF4-FFF2-40B4-BE49-F238E27FC236}">
                  <a16:creationId xmlns:a16="http://schemas.microsoft.com/office/drawing/2014/main" id="{76312100-F2C2-4DA9-8C7D-5D251490C431}"/>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24" name="Freeform: Shape 1283">
              <a:extLst>
                <a:ext uri="{FF2B5EF4-FFF2-40B4-BE49-F238E27FC236}">
                  <a16:creationId xmlns:a16="http://schemas.microsoft.com/office/drawing/2014/main" id="{1207AE4E-4C4C-4DED-AA73-66D30D7ECE39}"/>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25" name="Freeform: Shape 1284">
              <a:extLst>
                <a:ext uri="{FF2B5EF4-FFF2-40B4-BE49-F238E27FC236}">
                  <a16:creationId xmlns:a16="http://schemas.microsoft.com/office/drawing/2014/main" id="{E1AB53B2-A0B5-47D7-BC84-F1BA82314D6E}"/>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26" name="Freeform: Shape 1285">
              <a:extLst>
                <a:ext uri="{FF2B5EF4-FFF2-40B4-BE49-F238E27FC236}">
                  <a16:creationId xmlns:a16="http://schemas.microsoft.com/office/drawing/2014/main" id="{578E9A02-2DB4-43E0-AF72-C48C17512BD2}"/>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27" name="Freeform: Shape 1286">
              <a:extLst>
                <a:ext uri="{FF2B5EF4-FFF2-40B4-BE49-F238E27FC236}">
                  <a16:creationId xmlns:a16="http://schemas.microsoft.com/office/drawing/2014/main" id="{BAEE4222-79F7-43DD-88AF-F7E5CEBEEB0A}"/>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28" name="Freeform: Shape 1287">
              <a:extLst>
                <a:ext uri="{FF2B5EF4-FFF2-40B4-BE49-F238E27FC236}">
                  <a16:creationId xmlns:a16="http://schemas.microsoft.com/office/drawing/2014/main" id="{6A0A2429-D615-46AB-9C05-BAA241BD2D4C}"/>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29" name="Freeform: Shape 1288">
              <a:extLst>
                <a:ext uri="{FF2B5EF4-FFF2-40B4-BE49-F238E27FC236}">
                  <a16:creationId xmlns:a16="http://schemas.microsoft.com/office/drawing/2014/main" id="{0EEF972B-B38C-4427-9CE3-83043EFF77BE}"/>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30" name="Freeform: Shape 1289">
              <a:extLst>
                <a:ext uri="{FF2B5EF4-FFF2-40B4-BE49-F238E27FC236}">
                  <a16:creationId xmlns:a16="http://schemas.microsoft.com/office/drawing/2014/main" id="{9A1094E7-A429-4965-9E28-AB3C61F06BA7}"/>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31" name="Freeform: Shape 1290">
              <a:extLst>
                <a:ext uri="{FF2B5EF4-FFF2-40B4-BE49-F238E27FC236}">
                  <a16:creationId xmlns:a16="http://schemas.microsoft.com/office/drawing/2014/main" id="{36F712B2-6D34-403D-92C6-D29D07E99F3B}"/>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32" name="Freeform: Shape 1291">
              <a:extLst>
                <a:ext uri="{FF2B5EF4-FFF2-40B4-BE49-F238E27FC236}">
                  <a16:creationId xmlns:a16="http://schemas.microsoft.com/office/drawing/2014/main" id="{1829BF95-133A-4105-A231-75BF9F09238D}"/>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33" name="Freeform: Shape 1292">
              <a:extLst>
                <a:ext uri="{FF2B5EF4-FFF2-40B4-BE49-F238E27FC236}">
                  <a16:creationId xmlns:a16="http://schemas.microsoft.com/office/drawing/2014/main" id="{867597CE-F592-4136-8B9D-6F64BA9F6347}"/>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34" name="Freeform: Shape 1293">
              <a:extLst>
                <a:ext uri="{FF2B5EF4-FFF2-40B4-BE49-F238E27FC236}">
                  <a16:creationId xmlns:a16="http://schemas.microsoft.com/office/drawing/2014/main" id="{CE21F54D-6719-4901-9205-EAB2CD46D140}"/>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35" name="Freeform: Shape 1294">
              <a:extLst>
                <a:ext uri="{FF2B5EF4-FFF2-40B4-BE49-F238E27FC236}">
                  <a16:creationId xmlns:a16="http://schemas.microsoft.com/office/drawing/2014/main" id="{A2F100BE-F1F6-4B7C-9443-5F8745898A82}"/>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36" name="Freeform: Shape 1295">
              <a:extLst>
                <a:ext uri="{FF2B5EF4-FFF2-40B4-BE49-F238E27FC236}">
                  <a16:creationId xmlns:a16="http://schemas.microsoft.com/office/drawing/2014/main" id="{6C9269B7-3B41-4650-BDEF-6ACF7F281D41}"/>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37" name="Freeform: Shape 1296">
              <a:extLst>
                <a:ext uri="{FF2B5EF4-FFF2-40B4-BE49-F238E27FC236}">
                  <a16:creationId xmlns:a16="http://schemas.microsoft.com/office/drawing/2014/main" id="{80D459A0-E64A-4A2E-9F27-D48052E39990}"/>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38" name="Freeform: Shape 1297">
              <a:extLst>
                <a:ext uri="{FF2B5EF4-FFF2-40B4-BE49-F238E27FC236}">
                  <a16:creationId xmlns:a16="http://schemas.microsoft.com/office/drawing/2014/main" id="{9E399DDA-EB97-483A-911D-01732E04D4A9}"/>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39" name="Freeform: Shape 1298">
              <a:extLst>
                <a:ext uri="{FF2B5EF4-FFF2-40B4-BE49-F238E27FC236}">
                  <a16:creationId xmlns:a16="http://schemas.microsoft.com/office/drawing/2014/main" id="{49D59C77-99C7-433F-A3AF-0C14BDBEF50A}"/>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pSp>
        <p:nvGrpSpPr>
          <p:cNvPr id="440" name="Group 439">
            <a:extLst>
              <a:ext uri="{FF2B5EF4-FFF2-40B4-BE49-F238E27FC236}">
                <a16:creationId xmlns:a16="http://schemas.microsoft.com/office/drawing/2014/main" id="{CE9C62D4-A41F-4BC8-8FCE-AD6E27E28E6A}"/>
              </a:ext>
            </a:extLst>
          </p:cNvPr>
          <p:cNvGrpSpPr>
            <a:grpSpLocks noChangeAspect="1"/>
          </p:cNvGrpSpPr>
          <p:nvPr/>
        </p:nvGrpSpPr>
        <p:grpSpPr>
          <a:xfrm>
            <a:off x="9915803" y="2719133"/>
            <a:ext cx="273141" cy="274320"/>
            <a:chOff x="3853940" y="3046180"/>
            <a:chExt cx="1239926" cy="1245279"/>
          </a:xfrm>
        </p:grpSpPr>
        <p:sp>
          <p:nvSpPr>
            <p:cNvPr id="441" name="Freeform: Shape 1268">
              <a:extLst>
                <a:ext uri="{FF2B5EF4-FFF2-40B4-BE49-F238E27FC236}">
                  <a16:creationId xmlns:a16="http://schemas.microsoft.com/office/drawing/2014/main" id="{7223119E-77EA-4A4E-B7AC-AD4B404081BB}"/>
                </a:ext>
              </a:extLst>
            </p:cNvPr>
            <p:cNvSpPr/>
            <p:nvPr/>
          </p:nvSpPr>
          <p:spPr>
            <a:xfrm>
              <a:off x="3853940" y="3315794"/>
              <a:ext cx="54865" cy="685799"/>
            </a:xfrm>
            <a:custGeom>
              <a:avLst/>
              <a:gdLst>
                <a:gd name="connsiteX0" fmla="*/ 4828 w 19310"/>
                <a:gd name="connsiteY0" fmla="*/ 238487 h 241383"/>
                <a:gd name="connsiteX1" fmla="*/ 4828 w 19310"/>
                <a:gd name="connsiteY1" fmla="*/ 4828 h 241383"/>
                <a:gd name="connsiteX2" fmla="*/ 16736 w 19310"/>
                <a:gd name="connsiteY2" fmla="*/ 4828 h 241383"/>
              </a:gdLst>
              <a:ahLst/>
              <a:cxnLst>
                <a:cxn ang="0">
                  <a:pos x="connsiteX0" y="connsiteY0"/>
                </a:cxn>
                <a:cxn ang="0">
                  <a:pos x="connsiteX1" y="connsiteY1"/>
                </a:cxn>
                <a:cxn ang="0">
                  <a:pos x="connsiteX2" y="connsiteY2"/>
                </a:cxn>
              </a:cxnLst>
              <a:rect l="l" t="t" r="r" b="b"/>
              <a:pathLst>
                <a:path w="19310" h="241383">
                  <a:moveTo>
                    <a:pt x="4828" y="238487"/>
                  </a:moveTo>
                  <a:lnTo>
                    <a:pt x="4828" y="4828"/>
                  </a:lnTo>
                  <a:lnTo>
                    <a:pt x="16736"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42" name="Freeform: Shape 1269">
              <a:extLst>
                <a:ext uri="{FF2B5EF4-FFF2-40B4-BE49-F238E27FC236}">
                  <a16:creationId xmlns:a16="http://schemas.microsoft.com/office/drawing/2014/main" id="{262A15AF-DF2B-4883-8F82-0DC15BE707EE}"/>
                </a:ext>
              </a:extLst>
            </p:cNvPr>
            <p:cNvSpPr/>
            <p:nvPr/>
          </p:nvSpPr>
          <p:spPr>
            <a:xfrm>
              <a:off x="3853940" y="4024453"/>
              <a:ext cx="27431" cy="128015"/>
            </a:xfrm>
            <a:custGeom>
              <a:avLst/>
              <a:gdLst>
                <a:gd name="connsiteX0" fmla="*/ 4828 w 9655"/>
                <a:gd name="connsiteY0" fmla="*/ 40552 h 45058"/>
                <a:gd name="connsiteX1" fmla="*/ 4828 w 9655"/>
                <a:gd name="connsiteY1" fmla="*/ 4828 h 45058"/>
              </a:gdLst>
              <a:ahLst/>
              <a:cxnLst>
                <a:cxn ang="0">
                  <a:pos x="connsiteX0" y="connsiteY0"/>
                </a:cxn>
                <a:cxn ang="0">
                  <a:pos x="connsiteX1" y="connsiteY1"/>
                </a:cxn>
              </a:cxnLst>
              <a:rect l="l" t="t" r="r" b="b"/>
              <a:pathLst>
                <a:path w="9655" h="45058">
                  <a:moveTo>
                    <a:pt x="4828" y="40552"/>
                  </a:moveTo>
                  <a:lnTo>
                    <a:pt x="482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43" name="Freeform: Shape 1270">
              <a:extLst>
                <a:ext uri="{FF2B5EF4-FFF2-40B4-BE49-F238E27FC236}">
                  <a16:creationId xmlns:a16="http://schemas.microsoft.com/office/drawing/2014/main" id="{3AA229B4-6A00-41B8-8A22-FFED3C6E50AC}"/>
                </a:ext>
              </a:extLst>
            </p:cNvPr>
            <p:cNvSpPr/>
            <p:nvPr/>
          </p:nvSpPr>
          <p:spPr>
            <a:xfrm>
              <a:off x="3853940" y="3550795"/>
              <a:ext cx="128015" cy="740664"/>
            </a:xfrm>
            <a:custGeom>
              <a:avLst/>
              <a:gdLst>
                <a:gd name="connsiteX0" fmla="*/ 40231 w 45058"/>
                <a:gd name="connsiteY0" fmla="*/ 4828 h 260694"/>
                <a:gd name="connsiteX1" fmla="*/ 40231 w 45058"/>
                <a:gd name="connsiteY1" fmla="*/ 255866 h 260694"/>
                <a:gd name="connsiteX2" fmla="*/ 4828 w 45058"/>
                <a:gd name="connsiteY2" fmla="*/ 255866 h 260694"/>
                <a:gd name="connsiteX3" fmla="*/ 4828 w 45058"/>
                <a:gd name="connsiteY3" fmla="*/ 224004 h 260694"/>
              </a:gdLst>
              <a:ahLst/>
              <a:cxnLst>
                <a:cxn ang="0">
                  <a:pos x="connsiteX0" y="connsiteY0"/>
                </a:cxn>
                <a:cxn ang="0">
                  <a:pos x="connsiteX1" y="connsiteY1"/>
                </a:cxn>
                <a:cxn ang="0">
                  <a:pos x="connsiteX2" y="connsiteY2"/>
                </a:cxn>
                <a:cxn ang="0">
                  <a:pos x="connsiteX3" y="connsiteY3"/>
                </a:cxn>
              </a:cxnLst>
              <a:rect l="l" t="t" r="r" b="b"/>
              <a:pathLst>
                <a:path w="45058" h="260694">
                  <a:moveTo>
                    <a:pt x="40231" y="4828"/>
                  </a:moveTo>
                  <a:lnTo>
                    <a:pt x="40231" y="255866"/>
                  </a:lnTo>
                  <a:lnTo>
                    <a:pt x="4828" y="255866"/>
                  </a:lnTo>
                  <a:lnTo>
                    <a:pt x="4828" y="22400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44" name="Freeform: Shape 1271">
              <a:extLst>
                <a:ext uri="{FF2B5EF4-FFF2-40B4-BE49-F238E27FC236}">
                  <a16:creationId xmlns:a16="http://schemas.microsoft.com/office/drawing/2014/main" id="{1386D1E4-604A-4449-A2EF-9A47E1C12632}"/>
                </a:ext>
              </a:extLst>
            </p:cNvPr>
            <p:cNvSpPr/>
            <p:nvPr/>
          </p:nvSpPr>
          <p:spPr>
            <a:xfrm>
              <a:off x="4965851" y="3315794"/>
              <a:ext cx="128015" cy="969264"/>
            </a:xfrm>
            <a:custGeom>
              <a:avLst/>
              <a:gdLst>
                <a:gd name="connsiteX0" fmla="*/ 30575 w 45058"/>
                <a:gd name="connsiteY0" fmla="*/ 4828 h 341155"/>
                <a:gd name="connsiteX1" fmla="*/ 40231 w 45058"/>
                <a:gd name="connsiteY1" fmla="*/ 4828 h 341155"/>
                <a:gd name="connsiteX2" fmla="*/ 40231 w 45058"/>
                <a:gd name="connsiteY2" fmla="*/ 338580 h 341155"/>
                <a:gd name="connsiteX3" fmla="*/ 4828 w 45058"/>
                <a:gd name="connsiteY3" fmla="*/ 338580 h 341155"/>
                <a:gd name="connsiteX4" fmla="*/ 4828 w 45058"/>
                <a:gd name="connsiteY4" fmla="*/ 73702 h 34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341155">
                  <a:moveTo>
                    <a:pt x="30575" y="4828"/>
                  </a:moveTo>
                  <a:lnTo>
                    <a:pt x="40231" y="4828"/>
                  </a:lnTo>
                  <a:lnTo>
                    <a:pt x="40231" y="338580"/>
                  </a:lnTo>
                  <a:lnTo>
                    <a:pt x="4828" y="338580"/>
                  </a:lnTo>
                  <a:lnTo>
                    <a:pt x="4828" y="7370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45" name="Freeform: Shape 1272">
              <a:extLst>
                <a:ext uri="{FF2B5EF4-FFF2-40B4-BE49-F238E27FC236}">
                  <a16:creationId xmlns:a16="http://schemas.microsoft.com/office/drawing/2014/main" id="{1FA2B299-FE16-483A-8DA3-6CCD290C20F5}"/>
                </a:ext>
              </a:extLst>
            </p:cNvPr>
            <p:cNvSpPr/>
            <p:nvPr/>
          </p:nvSpPr>
          <p:spPr>
            <a:xfrm>
              <a:off x="4812231" y="4222877"/>
              <a:ext cx="137161" cy="27431"/>
            </a:xfrm>
            <a:custGeom>
              <a:avLst/>
              <a:gdLst>
                <a:gd name="connsiteX0" fmla="*/ 4828 w 48276"/>
                <a:gd name="connsiteY0" fmla="*/ 4828 h 9655"/>
                <a:gd name="connsiteX1" fmla="*/ 44736 w 48276"/>
                <a:gd name="connsiteY1" fmla="*/ 4828 h 9655"/>
              </a:gdLst>
              <a:ahLst/>
              <a:cxnLst>
                <a:cxn ang="0">
                  <a:pos x="connsiteX0" y="connsiteY0"/>
                </a:cxn>
                <a:cxn ang="0">
                  <a:pos x="connsiteX1" y="connsiteY1"/>
                </a:cxn>
              </a:cxnLst>
              <a:rect l="l" t="t" r="r" b="b"/>
              <a:pathLst>
                <a:path w="48276" h="9655">
                  <a:moveTo>
                    <a:pt x="4828" y="4828"/>
                  </a:moveTo>
                  <a:lnTo>
                    <a:pt x="4473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46" name="Freeform: Shape 1273">
              <a:extLst>
                <a:ext uri="{FF2B5EF4-FFF2-40B4-BE49-F238E27FC236}">
                  <a16:creationId xmlns:a16="http://schemas.microsoft.com/office/drawing/2014/main" id="{775E2400-8EC2-435E-B3A5-023E54747A6F}"/>
                </a:ext>
              </a:extLst>
            </p:cNvPr>
            <p:cNvSpPr/>
            <p:nvPr/>
          </p:nvSpPr>
          <p:spPr>
            <a:xfrm>
              <a:off x="4641238" y="4222877"/>
              <a:ext cx="137161" cy="27431"/>
            </a:xfrm>
            <a:custGeom>
              <a:avLst/>
              <a:gdLst>
                <a:gd name="connsiteX0" fmla="*/ 4828 w 48276"/>
                <a:gd name="connsiteY0" fmla="*/ 4828 h 9655"/>
                <a:gd name="connsiteX1" fmla="*/ 45380 w 48276"/>
                <a:gd name="connsiteY1" fmla="*/ 4828 h 9655"/>
              </a:gdLst>
              <a:ahLst/>
              <a:cxnLst>
                <a:cxn ang="0">
                  <a:pos x="connsiteX0" y="connsiteY0"/>
                </a:cxn>
                <a:cxn ang="0">
                  <a:pos x="connsiteX1" y="connsiteY1"/>
                </a:cxn>
              </a:cxnLst>
              <a:rect l="l" t="t" r="r" b="b"/>
              <a:pathLst>
                <a:path w="48276" h="9655">
                  <a:moveTo>
                    <a:pt x="4828" y="4828"/>
                  </a:moveTo>
                  <a:lnTo>
                    <a:pt x="453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47" name="Freeform: Shape 1274">
              <a:extLst>
                <a:ext uri="{FF2B5EF4-FFF2-40B4-BE49-F238E27FC236}">
                  <a16:creationId xmlns:a16="http://schemas.microsoft.com/office/drawing/2014/main" id="{CC6B8822-1185-41BA-99E2-D5E43368EA0D}"/>
                </a:ext>
              </a:extLst>
            </p:cNvPr>
            <p:cNvSpPr/>
            <p:nvPr/>
          </p:nvSpPr>
          <p:spPr>
            <a:xfrm>
              <a:off x="3994757" y="4222877"/>
              <a:ext cx="630937" cy="27431"/>
            </a:xfrm>
            <a:custGeom>
              <a:avLst/>
              <a:gdLst>
                <a:gd name="connsiteX0" fmla="*/ 4828 w 222072"/>
                <a:gd name="connsiteY0" fmla="*/ 4828 h 9655"/>
                <a:gd name="connsiteX1" fmla="*/ 219176 w 222072"/>
                <a:gd name="connsiteY1" fmla="*/ 4828 h 9655"/>
              </a:gdLst>
              <a:ahLst/>
              <a:cxnLst>
                <a:cxn ang="0">
                  <a:pos x="connsiteX0" y="connsiteY0"/>
                </a:cxn>
                <a:cxn ang="0">
                  <a:pos x="connsiteX1" y="connsiteY1"/>
                </a:cxn>
              </a:cxnLst>
              <a:rect l="l" t="t" r="r" b="b"/>
              <a:pathLst>
                <a:path w="222072" h="9655">
                  <a:moveTo>
                    <a:pt x="4828" y="4828"/>
                  </a:moveTo>
                  <a:lnTo>
                    <a:pt x="219176"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48" name="Freeform: Shape 1275">
              <a:extLst>
                <a:ext uri="{FF2B5EF4-FFF2-40B4-BE49-F238E27FC236}">
                  <a16:creationId xmlns:a16="http://schemas.microsoft.com/office/drawing/2014/main" id="{5C7152E3-3921-4DA0-8D0C-AE89A61D2A17}"/>
                </a:ext>
              </a:extLst>
            </p:cNvPr>
            <p:cNvSpPr/>
            <p:nvPr/>
          </p:nvSpPr>
          <p:spPr>
            <a:xfrm>
              <a:off x="4658612" y="3383458"/>
              <a:ext cx="201169" cy="27431"/>
            </a:xfrm>
            <a:custGeom>
              <a:avLst/>
              <a:gdLst>
                <a:gd name="connsiteX0" fmla="*/ 4828 w 70805"/>
                <a:gd name="connsiteY0" fmla="*/ 4828 h 9655"/>
                <a:gd name="connsiteX1" fmla="*/ 68875 w 70805"/>
                <a:gd name="connsiteY1" fmla="*/ 4828 h 9655"/>
              </a:gdLst>
              <a:ahLst/>
              <a:cxnLst>
                <a:cxn ang="0">
                  <a:pos x="connsiteX0" y="connsiteY0"/>
                </a:cxn>
                <a:cxn ang="0">
                  <a:pos x="connsiteX1" y="connsiteY1"/>
                </a:cxn>
              </a:cxnLst>
              <a:rect l="l" t="t" r="r" b="b"/>
              <a:pathLst>
                <a:path w="70805" h="9655">
                  <a:moveTo>
                    <a:pt x="4828" y="4828"/>
                  </a:moveTo>
                  <a:lnTo>
                    <a:pt x="68875"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49" name="Freeform: Shape 1276">
              <a:extLst>
                <a:ext uri="{FF2B5EF4-FFF2-40B4-BE49-F238E27FC236}">
                  <a16:creationId xmlns:a16="http://schemas.microsoft.com/office/drawing/2014/main" id="{B9AA27B6-3CC9-4785-B8FB-AB58CCE8FF62}"/>
                </a:ext>
              </a:extLst>
            </p:cNvPr>
            <p:cNvSpPr/>
            <p:nvPr/>
          </p:nvSpPr>
          <p:spPr>
            <a:xfrm>
              <a:off x="4172152" y="3383458"/>
              <a:ext cx="146304" cy="27431"/>
            </a:xfrm>
            <a:custGeom>
              <a:avLst/>
              <a:gdLst>
                <a:gd name="connsiteX0" fmla="*/ 4828 w 51495"/>
                <a:gd name="connsiteY0" fmla="*/ 4828 h 9655"/>
                <a:gd name="connsiteX1" fmla="*/ 47311 w 51495"/>
                <a:gd name="connsiteY1" fmla="*/ 4828 h 9655"/>
              </a:gdLst>
              <a:ahLst/>
              <a:cxnLst>
                <a:cxn ang="0">
                  <a:pos x="connsiteX0" y="connsiteY0"/>
                </a:cxn>
                <a:cxn ang="0">
                  <a:pos x="connsiteX1" y="connsiteY1"/>
                </a:cxn>
              </a:cxnLst>
              <a:rect l="l" t="t" r="r" b="b"/>
              <a:pathLst>
                <a:path w="51495" h="9655">
                  <a:moveTo>
                    <a:pt x="4828" y="4828"/>
                  </a:moveTo>
                  <a:lnTo>
                    <a:pt x="4731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0" name="Freeform: Shape 1277">
              <a:extLst>
                <a:ext uri="{FF2B5EF4-FFF2-40B4-BE49-F238E27FC236}">
                  <a16:creationId xmlns:a16="http://schemas.microsoft.com/office/drawing/2014/main" id="{598C6B62-8726-40D9-9A7A-5420675380F2}"/>
                </a:ext>
              </a:extLst>
            </p:cNvPr>
            <p:cNvSpPr/>
            <p:nvPr/>
          </p:nvSpPr>
          <p:spPr>
            <a:xfrm>
              <a:off x="4666842" y="3463924"/>
              <a:ext cx="201169" cy="27431"/>
            </a:xfrm>
            <a:custGeom>
              <a:avLst/>
              <a:gdLst>
                <a:gd name="connsiteX0" fmla="*/ 4828 w 70805"/>
                <a:gd name="connsiteY0" fmla="*/ 4828 h 9655"/>
                <a:gd name="connsiteX1" fmla="*/ 68231 w 70805"/>
                <a:gd name="connsiteY1" fmla="*/ 4828 h 9655"/>
              </a:gdLst>
              <a:ahLst/>
              <a:cxnLst>
                <a:cxn ang="0">
                  <a:pos x="connsiteX0" y="connsiteY0"/>
                </a:cxn>
                <a:cxn ang="0">
                  <a:pos x="connsiteX1" y="connsiteY1"/>
                </a:cxn>
              </a:cxnLst>
              <a:rect l="l" t="t" r="r" b="b"/>
              <a:pathLst>
                <a:path w="70805" h="9655">
                  <a:moveTo>
                    <a:pt x="4828" y="4828"/>
                  </a:moveTo>
                  <a:lnTo>
                    <a:pt x="68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1" name="Freeform: Shape 1278">
              <a:extLst>
                <a:ext uri="{FF2B5EF4-FFF2-40B4-BE49-F238E27FC236}">
                  <a16:creationId xmlns:a16="http://schemas.microsoft.com/office/drawing/2014/main" id="{93397D1A-3972-4FF1-9896-120BEBD70D03}"/>
                </a:ext>
              </a:extLst>
            </p:cNvPr>
            <p:cNvSpPr/>
            <p:nvPr/>
          </p:nvSpPr>
          <p:spPr>
            <a:xfrm>
              <a:off x="4441899" y="3463924"/>
              <a:ext cx="54865" cy="27431"/>
            </a:xfrm>
            <a:custGeom>
              <a:avLst/>
              <a:gdLst>
                <a:gd name="connsiteX0" fmla="*/ 4828 w 19310"/>
                <a:gd name="connsiteY0" fmla="*/ 4828 h 9655"/>
                <a:gd name="connsiteX1" fmla="*/ 17058 w 19310"/>
                <a:gd name="connsiteY1" fmla="*/ 4828 h 9655"/>
              </a:gdLst>
              <a:ahLst/>
              <a:cxnLst>
                <a:cxn ang="0">
                  <a:pos x="connsiteX0" y="connsiteY0"/>
                </a:cxn>
                <a:cxn ang="0">
                  <a:pos x="connsiteX1" y="connsiteY1"/>
                </a:cxn>
              </a:cxnLst>
              <a:rect l="l" t="t" r="r" b="b"/>
              <a:pathLst>
                <a:path w="19310" h="9655">
                  <a:moveTo>
                    <a:pt x="4828" y="4828"/>
                  </a:moveTo>
                  <a:lnTo>
                    <a:pt x="1705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2" name="Freeform: Shape 1279">
              <a:extLst>
                <a:ext uri="{FF2B5EF4-FFF2-40B4-BE49-F238E27FC236}">
                  <a16:creationId xmlns:a16="http://schemas.microsoft.com/office/drawing/2014/main" id="{F7510889-743C-4C1D-99B8-19676A763B4F}"/>
                </a:ext>
              </a:extLst>
            </p:cNvPr>
            <p:cNvSpPr/>
            <p:nvPr/>
          </p:nvSpPr>
          <p:spPr>
            <a:xfrm>
              <a:off x="4161179" y="3463924"/>
              <a:ext cx="146304" cy="27431"/>
            </a:xfrm>
            <a:custGeom>
              <a:avLst/>
              <a:gdLst>
                <a:gd name="connsiteX0" fmla="*/ 4828 w 51495"/>
                <a:gd name="connsiteY0" fmla="*/ 4828 h 9655"/>
                <a:gd name="connsiteX1" fmla="*/ 46667 w 51495"/>
                <a:gd name="connsiteY1" fmla="*/ 4828 h 9655"/>
              </a:gdLst>
              <a:ahLst/>
              <a:cxnLst>
                <a:cxn ang="0">
                  <a:pos x="connsiteX0" y="connsiteY0"/>
                </a:cxn>
                <a:cxn ang="0">
                  <a:pos x="connsiteX1" y="connsiteY1"/>
                </a:cxn>
              </a:cxnLst>
              <a:rect l="l" t="t" r="r" b="b"/>
              <a:pathLst>
                <a:path w="51495" h="9655">
                  <a:moveTo>
                    <a:pt x="4828" y="4828"/>
                  </a:moveTo>
                  <a:lnTo>
                    <a:pt x="46667"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3" name="Freeform: Shape 1280">
              <a:extLst>
                <a:ext uri="{FF2B5EF4-FFF2-40B4-BE49-F238E27FC236}">
                  <a16:creationId xmlns:a16="http://schemas.microsoft.com/office/drawing/2014/main" id="{71264A6E-B33C-463A-BC8A-F7CD192AE1E3}"/>
                </a:ext>
              </a:extLst>
            </p:cNvPr>
            <p:cNvSpPr/>
            <p:nvPr/>
          </p:nvSpPr>
          <p:spPr>
            <a:xfrm>
              <a:off x="4509563" y="3473070"/>
              <a:ext cx="73153" cy="27431"/>
            </a:xfrm>
            <a:custGeom>
              <a:avLst/>
              <a:gdLst>
                <a:gd name="connsiteX0" fmla="*/ 23495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495"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4" name="Freeform: Shape 1281">
              <a:extLst>
                <a:ext uri="{FF2B5EF4-FFF2-40B4-BE49-F238E27FC236}">
                  <a16:creationId xmlns:a16="http://schemas.microsoft.com/office/drawing/2014/main" id="{6CCA97C1-8BE5-47E6-A316-304A8210D2DB}"/>
                </a:ext>
              </a:extLst>
            </p:cNvPr>
            <p:cNvSpPr/>
            <p:nvPr/>
          </p:nvSpPr>
          <p:spPr>
            <a:xfrm>
              <a:off x="4518709" y="3559023"/>
              <a:ext cx="73153" cy="27431"/>
            </a:xfrm>
            <a:custGeom>
              <a:avLst/>
              <a:gdLst>
                <a:gd name="connsiteX0" fmla="*/ 23817 w 25747"/>
                <a:gd name="connsiteY0" fmla="*/ 4828 h 9655"/>
                <a:gd name="connsiteX1" fmla="*/ 4828 w 25747"/>
                <a:gd name="connsiteY1" fmla="*/ 7081 h 9655"/>
              </a:gdLst>
              <a:ahLst/>
              <a:cxnLst>
                <a:cxn ang="0">
                  <a:pos x="connsiteX0" y="connsiteY0"/>
                </a:cxn>
                <a:cxn ang="0">
                  <a:pos x="connsiteX1" y="connsiteY1"/>
                </a:cxn>
              </a:cxnLst>
              <a:rect l="l" t="t" r="r" b="b"/>
              <a:pathLst>
                <a:path w="25747" h="9655">
                  <a:moveTo>
                    <a:pt x="23817" y="4828"/>
                  </a:moveTo>
                  <a:lnTo>
                    <a:pt x="4828" y="7081"/>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5" name="Freeform: Shape 1282">
              <a:extLst>
                <a:ext uri="{FF2B5EF4-FFF2-40B4-BE49-F238E27FC236}">
                  <a16:creationId xmlns:a16="http://schemas.microsoft.com/office/drawing/2014/main" id="{1132E397-4F24-4613-89D6-656888BAB63D}"/>
                </a:ext>
              </a:extLst>
            </p:cNvPr>
            <p:cNvSpPr/>
            <p:nvPr/>
          </p:nvSpPr>
          <p:spPr>
            <a:xfrm>
              <a:off x="4527852" y="364589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6" name="Freeform: Shape 1283">
              <a:extLst>
                <a:ext uri="{FF2B5EF4-FFF2-40B4-BE49-F238E27FC236}">
                  <a16:creationId xmlns:a16="http://schemas.microsoft.com/office/drawing/2014/main" id="{90563085-8F25-4733-8958-667D5D792A16}"/>
                </a:ext>
              </a:extLst>
            </p:cNvPr>
            <p:cNvSpPr/>
            <p:nvPr/>
          </p:nvSpPr>
          <p:spPr>
            <a:xfrm>
              <a:off x="4536997" y="3732760"/>
              <a:ext cx="73153" cy="27431"/>
            </a:xfrm>
            <a:custGeom>
              <a:avLst/>
              <a:gdLst>
                <a:gd name="connsiteX0" fmla="*/ 23817 w 25747"/>
                <a:gd name="connsiteY0" fmla="*/ 4828 h 9655"/>
                <a:gd name="connsiteX1" fmla="*/ 4828 w 25747"/>
                <a:gd name="connsiteY1" fmla="*/ 6759 h 9655"/>
              </a:gdLst>
              <a:ahLst/>
              <a:cxnLst>
                <a:cxn ang="0">
                  <a:pos x="connsiteX0" y="connsiteY0"/>
                </a:cxn>
                <a:cxn ang="0">
                  <a:pos x="connsiteX1" y="connsiteY1"/>
                </a:cxn>
              </a:cxnLst>
              <a:rect l="l" t="t" r="r" b="b"/>
              <a:pathLst>
                <a:path w="25747" h="9655">
                  <a:moveTo>
                    <a:pt x="23817" y="4828"/>
                  </a:moveTo>
                  <a:lnTo>
                    <a:pt x="4828" y="6759"/>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7" name="Freeform: Shape 1284">
              <a:extLst>
                <a:ext uri="{FF2B5EF4-FFF2-40B4-BE49-F238E27FC236}">
                  <a16:creationId xmlns:a16="http://schemas.microsoft.com/office/drawing/2014/main" id="{5AA71B4C-CB78-49B8-BD0F-9FF1D534343B}"/>
                </a:ext>
              </a:extLst>
            </p:cNvPr>
            <p:cNvSpPr/>
            <p:nvPr/>
          </p:nvSpPr>
          <p:spPr>
            <a:xfrm>
              <a:off x="4494934" y="3356027"/>
              <a:ext cx="210311" cy="457199"/>
            </a:xfrm>
            <a:custGeom>
              <a:avLst/>
              <a:gdLst>
                <a:gd name="connsiteX0" fmla="*/ 20598 w 74024"/>
                <a:gd name="connsiteY0" fmla="*/ 157382 h 160922"/>
                <a:gd name="connsiteX1" fmla="*/ 4828 w 74024"/>
                <a:gd name="connsiteY1" fmla="*/ 9977 h 160922"/>
                <a:gd name="connsiteX2" fmla="*/ 53104 w 74024"/>
                <a:gd name="connsiteY2" fmla="*/ 4828 h 160922"/>
                <a:gd name="connsiteX3" fmla="*/ 69197 w 74024"/>
                <a:gd name="connsiteY3" fmla="*/ 155773 h 160922"/>
              </a:gdLst>
              <a:ahLst/>
              <a:cxnLst>
                <a:cxn ang="0">
                  <a:pos x="connsiteX0" y="connsiteY0"/>
                </a:cxn>
                <a:cxn ang="0">
                  <a:pos x="connsiteX1" y="connsiteY1"/>
                </a:cxn>
                <a:cxn ang="0">
                  <a:pos x="connsiteX2" y="connsiteY2"/>
                </a:cxn>
                <a:cxn ang="0">
                  <a:pos x="connsiteX3" y="connsiteY3"/>
                </a:cxn>
              </a:cxnLst>
              <a:rect l="l" t="t" r="r" b="b"/>
              <a:pathLst>
                <a:path w="74024" h="160922">
                  <a:moveTo>
                    <a:pt x="20598" y="157382"/>
                  </a:moveTo>
                  <a:lnTo>
                    <a:pt x="4828" y="9977"/>
                  </a:lnTo>
                  <a:lnTo>
                    <a:pt x="53104" y="4828"/>
                  </a:lnTo>
                  <a:lnTo>
                    <a:pt x="69197" y="155773"/>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58" name="Freeform: Shape 1285">
              <a:extLst>
                <a:ext uri="{FF2B5EF4-FFF2-40B4-BE49-F238E27FC236}">
                  <a16:creationId xmlns:a16="http://schemas.microsoft.com/office/drawing/2014/main" id="{1651B9DD-E927-4FCE-9B36-8586DFC52599}"/>
                </a:ext>
              </a:extLst>
            </p:cNvPr>
            <p:cNvSpPr/>
            <p:nvPr/>
          </p:nvSpPr>
          <p:spPr>
            <a:xfrm>
              <a:off x="4349546" y="3267330"/>
              <a:ext cx="137161" cy="548641"/>
            </a:xfrm>
            <a:custGeom>
              <a:avLst/>
              <a:gdLst>
                <a:gd name="connsiteX0" fmla="*/ 4828 w 48276"/>
                <a:gd name="connsiteY0" fmla="*/ 190854 h 193106"/>
                <a:gd name="connsiteX1" fmla="*/ 45058 w 48276"/>
                <a:gd name="connsiteY1" fmla="*/ 4828 h 193106"/>
              </a:gdLst>
              <a:ahLst/>
              <a:cxnLst>
                <a:cxn ang="0">
                  <a:pos x="connsiteX0" y="connsiteY0"/>
                </a:cxn>
                <a:cxn ang="0">
                  <a:pos x="connsiteX1" y="connsiteY1"/>
                </a:cxn>
              </a:cxnLst>
              <a:rect l="l" t="t" r="r" b="b"/>
              <a:pathLst>
                <a:path w="48276" h="193106">
                  <a:moveTo>
                    <a:pt x="4828" y="190854"/>
                  </a:moveTo>
                  <a:lnTo>
                    <a:pt x="4505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59" name="Freeform: Shape 1286">
              <a:extLst>
                <a:ext uri="{FF2B5EF4-FFF2-40B4-BE49-F238E27FC236}">
                  <a16:creationId xmlns:a16="http://schemas.microsoft.com/office/drawing/2014/main" id="{CF103FF0-214C-4BEA-984C-2D3C945363BF}"/>
                </a:ext>
              </a:extLst>
            </p:cNvPr>
            <p:cNvSpPr/>
            <p:nvPr/>
          </p:nvSpPr>
          <p:spPr>
            <a:xfrm>
              <a:off x="4236159" y="3246297"/>
              <a:ext cx="137161" cy="566929"/>
            </a:xfrm>
            <a:custGeom>
              <a:avLst/>
              <a:gdLst>
                <a:gd name="connsiteX0" fmla="*/ 46346 w 48276"/>
                <a:gd name="connsiteY0" fmla="*/ 4828 h 199543"/>
                <a:gd name="connsiteX1" fmla="*/ 4828 w 48276"/>
                <a:gd name="connsiteY1" fmla="*/ 196003 h 199543"/>
              </a:gdLst>
              <a:ahLst/>
              <a:cxnLst>
                <a:cxn ang="0">
                  <a:pos x="connsiteX0" y="connsiteY0"/>
                </a:cxn>
                <a:cxn ang="0">
                  <a:pos x="connsiteX1" y="connsiteY1"/>
                </a:cxn>
              </a:cxnLst>
              <a:rect l="l" t="t" r="r" b="b"/>
              <a:pathLst>
                <a:path w="48276" h="199543">
                  <a:moveTo>
                    <a:pt x="46346" y="4828"/>
                  </a:moveTo>
                  <a:lnTo>
                    <a:pt x="4828" y="196003"/>
                  </a:ln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60" name="Freeform: Shape 1287">
              <a:extLst>
                <a:ext uri="{FF2B5EF4-FFF2-40B4-BE49-F238E27FC236}">
                  <a16:creationId xmlns:a16="http://schemas.microsoft.com/office/drawing/2014/main" id="{76C36586-A2A6-46A4-A340-02F8B4DDC1A4}"/>
                </a:ext>
              </a:extLst>
            </p:cNvPr>
            <p:cNvSpPr/>
            <p:nvPr/>
          </p:nvSpPr>
          <p:spPr>
            <a:xfrm>
              <a:off x="4537912" y="3090851"/>
              <a:ext cx="118873" cy="54865"/>
            </a:xfrm>
            <a:custGeom>
              <a:avLst/>
              <a:gdLst>
                <a:gd name="connsiteX0" fmla="*/ 4828 w 41839"/>
                <a:gd name="connsiteY0" fmla="*/ 4828 h 19310"/>
                <a:gd name="connsiteX1" fmla="*/ 19954 w 41839"/>
                <a:gd name="connsiteY1" fmla="*/ 13839 h 19310"/>
                <a:gd name="connsiteX2" fmla="*/ 37656 w 41839"/>
                <a:gd name="connsiteY2" fmla="*/ 11908 h 19310"/>
              </a:gdLst>
              <a:ahLst/>
              <a:cxnLst>
                <a:cxn ang="0">
                  <a:pos x="connsiteX0" y="connsiteY0"/>
                </a:cxn>
                <a:cxn ang="0">
                  <a:pos x="connsiteX1" y="connsiteY1"/>
                </a:cxn>
                <a:cxn ang="0">
                  <a:pos x="connsiteX2" y="connsiteY2"/>
                </a:cxn>
              </a:cxnLst>
              <a:rect l="l" t="t" r="r" b="b"/>
              <a:pathLst>
                <a:path w="41839" h="19310">
                  <a:moveTo>
                    <a:pt x="4828" y="4828"/>
                  </a:moveTo>
                  <a:cubicBezTo>
                    <a:pt x="8368" y="9012"/>
                    <a:pt x="13839" y="12552"/>
                    <a:pt x="19954" y="13839"/>
                  </a:cubicBezTo>
                  <a:cubicBezTo>
                    <a:pt x="26069" y="15127"/>
                    <a:pt x="32506" y="14483"/>
                    <a:pt x="37656" y="11908"/>
                  </a:cubicBezTo>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61" name="Freeform: Shape 1288">
              <a:extLst>
                <a:ext uri="{FF2B5EF4-FFF2-40B4-BE49-F238E27FC236}">
                  <a16:creationId xmlns:a16="http://schemas.microsoft.com/office/drawing/2014/main" id="{1D0685AA-E532-4A1D-97A7-C734671F3304}"/>
                </a:ext>
              </a:extLst>
            </p:cNvPr>
            <p:cNvSpPr/>
            <p:nvPr/>
          </p:nvSpPr>
          <p:spPr>
            <a:xfrm>
              <a:off x="4517794" y="3181591"/>
              <a:ext cx="109727" cy="45719"/>
            </a:xfrm>
            <a:custGeom>
              <a:avLst/>
              <a:gdLst>
                <a:gd name="connsiteX0" fmla="*/ 35081 w 38621"/>
                <a:gd name="connsiteY0" fmla="*/ 14085 h 16092"/>
                <a:gd name="connsiteX1" fmla="*/ 21242 w 38621"/>
                <a:gd name="connsiteY1" fmla="*/ 5395 h 16092"/>
                <a:gd name="connsiteX2" fmla="*/ 4828 w 38621"/>
                <a:gd name="connsiteY2" fmla="*/ 7648 h 16092"/>
              </a:gdLst>
              <a:ahLst/>
              <a:cxnLst>
                <a:cxn ang="0">
                  <a:pos x="connsiteX0" y="connsiteY0"/>
                </a:cxn>
                <a:cxn ang="0">
                  <a:pos x="connsiteX1" y="connsiteY1"/>
                </a:cxn>
                <a:cxn ang="0">
                  <a:pos x="connsiteX2" y="connsiteY2"/>
                </a:cxn>
              </a:cxnLst>
              <a:rect l="l" t="t" r="r" b="b"/>
              <a:pathLst>
                <a:path w="38621" h="16092">
                  <a:moveTo>
                    <a:pt x="35081" y="14085"/>
                  </a:moveTo>
                  <a:cubicBezTo>
                    <a:pt x="31863" y="9901"/>
                    <a:pt x="27035" y="6683"/>
                    <a:pt x="21242" y="5395"/>
                  </a:cubicBezTo>
                  <a:cubicBezTo>
                    <a:pt x="15449" y="4108"/>
                    <a:pt x="9655" y="5074"/>
                    <a:pt x="4828" y="7648"/>
                  </a:cubicBez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62" name="Freeform: Shape 1289">
              <a:extLst>
                <a:ext uri="{FF2B5EF4-FFF2-40B4-BE49-F238E27FC236}">
                  <a16:creationId xmlns:a16="http://schemas.microsoft.com/office/drawing/2014/main" id="{EC7FBA8C-8CC4-4D3C-964D-FB2134D38120}"/>
                </a:ext>
              </a:extLst>
            </p:cNvPr>
            <p:cNvSpPr/>
            <p:nvPr/>
          </p:nvSpPr>
          <p:spPr>
            <a:xfrm>
              <a:off x="4124597" y="3046180"/>
              <a:ext cx="438911" cy="246888"/>
            </a:xfrm>
            <a:custGeom>
              <a:avLst/>
              <a:gdLst>
                <a:gd name="connsiteX0" fmla="*/ 96555 w 154485"/>
                <a:gd name="connsiteY0" fmla="*/ 5745 h 86898"/>
                <a:gd name="connsiteX1" fmla="*/ 149659 w 154485"/>
                <a:gd name="connsiteY1" fmla="*/ 17332 h 86898"/>
                <a:gd name="connsiteX2" fmla="*/ 140970 w 154485"/>
                <a:gd name="connsiteY2" fmla="*/ 58206 h 86898"/>
                <a:gd name="connsiteX3" fmla="*/ 124234 w 154485"/>
                <a:gd name="connsiteY3" fmla="*/ 85241 h 86898"/>
                <a:gd name="connsiteX4" fmla="*/ 85612 w 154485"/>
                <a:gd name="connsiteY4" fmla="*/ 76873 h 86898"/>
                <a:gd name="connsiteX5" fmla="*/ 79497 w 154485"/>
                <a:gd name="connsiteY5" fmla="*/ 38895 h 86898"/>
                <a:gd name="connsiteX6" fmla="*/ 11266 w 154485"/>
                <a:gd name="connsiteY6" fmla="*/ 76873 h 86898"/>
                <a:gd name="connsiteX7" fmla="*/ 4829 w 154485"/>
                <a:gd name="connsiteY7" fmla="*/ 70758 h 86898"/>
                <a:gd name="connsiteX8" fmla="*/ 96555 w 154485"/>
                <a:gd name="connsiteY8" fmla="*/ 5745 h 8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485" h="86898">
                  <a:moveTo>
                    <a:pt x="96555" y="5745"/>
                  </a:moveTo>
                  <a:lnTo>
                    <a:pt x="149659" y="17332"/>
                  </a:lnTo>
                  <a:lnTo>
                    <a:pt x="140970" y="58206"/>
                  </a:lnTo>
                  <a:lnTo>
                    <a:pt x="124234" y="85241"/>
                  </a:lnTo>
                  <a:lnTo>
                    <a:pt x="85612" y="76873"/>
                  </a:lnTo>
                  <a:cubicBezTo>
                    <a:pt x="85612" y="76873"/>
                    <a:pt x="90118" y="45010"/>
                    <a:pt x="79497" y="38895"/>
                  </a:cubicBezTo>
                  <a:cubicBezTo>
                    <a:pt x="65658" y="31171"/>
                    <a:pt x="36048" y="49516"/>
                    <a:pt x="11266" y="76873"/>
                  </a:cubicBezTo>
                  <a:lnTo>
                    <a:pt x="4829" y="70758"/>
                  </a:lnTo>
                  <a:cubicBezTo>
                    <a:pt x="4507" y="70436"/>
                    <a:pt x="50853" y="-4232"/>
                    <a:pt x="96555" y="5745"/>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63" name="Freeform: Shape 1290">
              <a:extLst>
                <a:ext uri="{FF2B5EF4-FFF2-40B4-BE49-F238E27FC236}">
                  <a16:creationId xmlns:a16="http://schemas.microsoft.com/office/drawing/2014/main" id="{EB8DBDB4-F4B0-4E2B-B5EB-A51F4667E479}"/>
                </a:ext>
              </a:extLst>
            </p:cNvPr>
            <p:cNvSpPr/>
            <p:nvPr/>
          </p:nvSpPr>
          <p:spPr>
            <a:xfrm>
              <a:off x="4965851"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64" name="Freeform: Shape 1291">
              <a:extLst>
                <a:ext uri="{FF2B5EF4-FFF2-40B4-BE49-F238E27FC236}">
                  <a16:creationId xmlns:a16="http://schemas.microsoft.com/office/drawing/2014/main" id="{05E86107-BCB8-481F-A36E-39FF191302F1}"/>
                </a:ext>
              </a:extLst>
            </p:cNvPr>
            <p:cNvSpPr/>
            <p:nvPr/>
          </p:nvSpPr>
          <p:spPr>
            <a:xfrm>
              <a:off x="4686043" y="3859861"/>
              <a:ext cx="246888" cy="27431"/>
            </a:xfrm>
            <a:custGeom>
              <a:avLst/>
              <a:gdLst>
                <a:gd name="connsiteX0" fmla="*/ 4828 w 86898"/>
                <a:gd name="connsiteY0" fmla="*/ 4828 h 9655"/>
                <a:gd name="connsiteX1" fmla="*/ 83680 w 86898"/>
                <a:gd name="connsiteY1" fmla="*/ 4828 h 9655"/>
              </a:gdLst>
              <a:ahLst/>
              <a:cxnLst>
                <a:cxn ang="0">
                  <a:pos x="connsiteX0" y="connsiteY0"/>
                </a:cxn>
                <a:cxn ang="0">
                  <a:pos x="connsiteX1" y="connsiteY1"/>
                </a:cxn>
              </a:cxnLst>
              <a:rect l="l" t="t" r="r" b="b"/>
              <a:pathLst>
                <a:path w="86898" h="9655">
                  <a:moveTo>
                    <a:pt x="4828" y="4828"/>
                  </a:moveTo>
                  <a:lnTo>
                    <a:pt x="83680"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65" name="Freeform: Shape 1292">
              <a:extLst>
                <a:ext uri="{FF2B5EF4-FFF2-40B4-BE49-F238E27FC236}">
                  <a16:creationId xmlns:a16="http://schemas.microsoft.com/office/drawing/2014/main" id="{C267E932-7510-4888-B088-2C59C8B9D220}"/>
                </a:ext>
              </a:extLst>
            </p:cNvPr>
            <p:cNvSpPr/>
            <p:nvPr/>
          </p:nvSpPr>
          <p:spPr>
            <a:xfrm>
              <a:off x="3996587" y="3859861"/>
              <a:ext cx="713233" cy="27431"/>
            </a:xfrm>
            <a:custGeom>
              <a:avLst/>
              <a:gdLst>
                <a:gd name="connsiteX0" fmla="*/ 4828 w 251038"/>
                <a:gd name="connsiteY0" fmla="*/ 4828 h 9655"/>
                <a:gd name="connsiteX1" fmla="*/ 247498 w 251038"/>
                <a:gd name="connsiteY1" fmla="*/ 4828 h 9655"/>
              </a:gdLst>
              <a:ahLst/>
              <a:cxnLst>
                <a:cxn ang="0">
                  <a:pos x="connsiteX0" y="connsiteY0"/>
                </a:cxn>
                <a:cxn ang="0">
                  <a:pos x="connsiteX1" y="connsiteY1"/>
                </a:cxn>
              </a:cxnLst>
              <a:rect l="l" t="t" r="r" b="b"/>
              <a:pathLst>
                <a:path w="251038" h="9655">
                  <a:moveTo>
                    <a:pt x="4828" y="4828"/>
                  </a:moveTo>
                  <a:lnTo>
                    <a:pt x="247498"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66" name="Freeform: Shape 1293">
              <a:extLst>
                <a:ext uri="{FF2B5EF4-FFF2-40B4-BE49-F238E27FC236}">
                  <a16:creationId xmlns:a16="http://schemas.microsoft.com/office/drawing/2014/main" id="{E69664EC-E97E-4536-9E2F-A96C85812D80}"/>
                </a:ext>
              </a:extLst>
            </p:cNvPr>
            <p:cNvSpPr/>
            <p:nvPr/>
          </p:nvSpPr>
          <p:spPr>
            <a:xfrm>
              <a:off x="3853940" y="3859861"/>
              <a:ext cx="128015" cy="27431"/>
            </a:xfrm>
            <a:custGeom>
              <a:avLst/>
              <a:gdLst>
                <a:gd name="connsiteX0" fmla="*/ 4828 w 45058"/>
                <a:gd name="connsiteY0" fmla="*/ 4828 h 9655"/>
                <a:gd name="connsiteX1" fmla="*/ 40231 w 45058"/>
                <a:gd name="connsiteY1" fmla="*/ 4828 h 9655"/>
              </a:gdLst>
              <a:ahLst/>
              <a:cxnLst>
                <a:cxn ang="0">
                  <a:pos x="connsiteX0" y="connsiteY0"/>
                </a:cxn>
                <a:cxn ang="0">
                  <a:pos x="connsiteX1" y="connsiteY1"/>
                </a:cxn>
              </a:cxnLst>
              <a:rect l="l" t="t" r="r" b="b"/>
              <a:pathLst>
                <a:path w="45058" h="9655">
                  <a:moveTo>
                    <a:pt x="4828" y="4828"/>
                  </a:moveTo>
                  <a:lnTo>
                    <a:pt x="40231" y="4828"/>
                  </a:lnTo>
                </a:path>
              </a:pathLst>
            </a:custGeom>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67" name="Freeform: Shape 1294">
              <a:extLst>
                <a:ext uri="{FF2B5EF4-FFF2-40B4-BE49-F238E27FC236}">
                  <a16:creationId xmlns:a16="http://schemas.microsoft.com/office/drawing/2014/main" id="{60D89E3E-60E5-428A-A17F-7F5F13B783B3}"/>
                </a:ext>
              </a:extLst>
            </p:cNvPr>
            <p:cNvSpPr/>
            <p:nvPr/>
          </p:nvSpPr>
          <p:spPr>
            <a:xfrm>
              <a:off x="3916118" y="3450210"/>
              <a:ext cx="265176" cy="365761"/>
            </a:xfrm>
            <a:custGeom>
              <a:avLst/>
              <a:gdLst>
                <a:gd name="connsiteX0" fmla="*/ 89795 w 93334"/>
                <a:gd name="connsiteY0" fmla="*/ 126485 h 128737"/>
                <a:gd name="connsiteX1" fmla="*/ 43127 w 93334"/>
                <a:gd name="connsiteY1" fmla="*/ 29288 h 128737"/>
                <a:gd name="connsiteX2" fmla="*/ 4828 w 93334"/>
                <a:gd name="connsiteY2" fmla="*/ 4828 h 128737"/>
              </a:gdLst>
              <a:ahLst/>
              <a:cxnLst>
                <a:cxn ang="0">
                  <a:pos x="connsiteX0" y="connsiteY0"/>
                </a:cxn>
                <a:cxn ang="0">
                  <a:pos x="connsiteX1" y="connsiteY1"/>
                </a:cxn>
                <a:cxn ang="0">
                  <a:pos x="connsiteX2" y="connsiteY2"/>
                </a:cxn>
              </a:cxnLst>
              <a:rect l="l" t="t" r="r" b="b"/>
              <a:pathLst>
                <a:path w="93334" h="128737">
                  <a:moveTo>
                    <a:pt x="89795" y="126485"/>
                  </a:moveTo>
                  <a:lnTo>
                    <a:pt x="43127" y="29288"/>
                  </a:lnTo>
                  <a:cubicBezTo>
                    <a:pt x="27357" y="29288"/>
                    <a:pt x="12230" y="20276"/>
                    <a:pt x="4828" y="4828"/>
                  </a:cubicBez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68" name="Freeform: Shape 1295">
              <a:extLst>
                <a:ext uri="{FF2B5EF4-FFF2-40B4-BE49-F238E27FC236}">
                  <a16:creationId xmlns:a16="http://schemas.microsoft.com/office/drawing/2014/main" id="{1D64EAFC-DCBC-46E7-9F3C-F8DC8BA3D5C2}"/>
                </a:ext>
              </a:extLst>
            </p:cNvPr>
            <p:cNvSpPr/>
            <p:nvPr/>
          </p:nvSpPr>
          <p:spPr>
            <a:xfrm>
              <a:off x="3904197" y="3276444"/>
              <a:ext cx="338327" cy="429768"/>
            </a:xfrm>
            <a:custGeom>
              <a:avLst/>
              <a:gdLst>
                <a:gd name="connsiteX0" fmla="*/ 9024 w 119082"/>
                <a:gd name="connsiteY0" fmla="*/ 66310 h 151266"/>
                <a:gd name="connsiteX1" fmla="*/ 17714 w 119082"/>
                <a:gd name="connsiteY1" fmla="*/ 17068 h 151266"/>
                <a:gd name="connsiteX2" fmla="*/ 32841 w 119082"/>
                <a:gd name="connsiteY2" fmla="*/ 48609 h 151266"/>
                <a:gd name="connsiteX3" fmla="*/ 57945 w 119082"/>
                <a:gd name="connsiteY3" fmla="*/ 36701 h 151266"/>
                <a:gd name="connsiteX4" fmla="*/ 42818 w 119082"/>
                <a:gd name="connsiteY4" fmla="*/ 5160 h 151266"/>
                <a:gd name="connsiteX5" fmla="*/ 86589 w 119082"/>
                <a:gd name="connsiteY5" fmla="*/ 29298 h 151266"/>
                <a:gd name="connsiteX6" fmla="*/ 81761 w 119082"/>
                <a:gd name="connsiteY6" fmla="*/ 74356 h 151266"/>
                <a:gd name="connsiteX7" fmla="*/ 116520 w 119082"/>
                <a:gd name="connsiteY7" fmla="*/ 146771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082" h="151266">
                  <a:moveTo>
                    <a:pt x="9024" y="66310"/>
                  </a:moveTo>
                  <a:cubicBezTo>
                    <a:pt x="978" y="49253"/>
                    <a:pt x="4840" y="29620"/>
                    <a:pt x="17714" y="17068"/>
                  </a:cubicBezTo>
                  <a:lnTo>
                    <a:pt x="32841" y="48609"/>
                  </a:lnTo>
                  <a:lnTo>
                    <a:pt x="57945" y="36701"/>
                  </a:lnTo>
                  <a:lnTo>
                    <a:pt x="42818" y="5160"/>
                  </a:lnTo>
                  <a:cubicBezTo>
                    <a:pt x="60519" y="2907"/>
                    <a:pt x="78543" y="12240"/>
                    <a:pt x="86589" y="29298"/>
                  </a:cubicBezTo>
                  <a:cubicBezTo>
                    <a:pt x="93991" y="44425"/>
                    <a:pt x="91416" y="62126"/>
                    <a:pt x="81761" y="74356"/>
                  </a:cubicBezTo>
                  <a:lnTo>
                    <a:pt x="116520" y="146771"/>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69" name="Freeform: Shape 1296">
              <a:extLst>
                <a:ext uri="{FF2B5EF4-FFF2-40B4-BE49-F238E27FC236}">
                  <a16:creationId xmlns:a16="http://schemas.microsoft.com/office/drawing/2014/main" id="{7147C3F1-C01F-4705-A8D4-50050C27D129}"/>
                </a:ext>
              </a:extLst>
            </p:cNvPr>
            <p:cNvSpPr/>
            <p:nvPr/>
          </p:nvSpPr>
          <p:spPr>
            <a:xfrm>
              <a:off x="4812231" y="3246655"/>
              <a:ext cx="210311" cy="438911"/>
            </a:xfrm>
            <a:custGeom>
              <a:avLst/>
              <a:gdLst>
                <a:gd name="connsiteX0" fmla="*/ 25104 w 74024"/>
                <a:gd name="connsiteY0" fmla="*/ 54266 h 154485"/>
                <a:gd name="connsiteX1" fmla="*/ 24138 w 74024"/>
                <a:gd name="connsiteY1" fmla="*/ 48794 h 154485"/>
                <a:gd name="connsiteX2" fmla="*/ 53426 w 74024"/>
                <a:gd name="connsiteY2" fmla="*/ 7598 h 154485"/>
                <a:gd name="connsiteX3" fmla="*/ 58898 w 74024"/>
                <a:gd name="connsiteY3" fmla="*/ 5023 h 154485"/>
                <a:gd name="connsiteX4" fmla="*/ 67265 w 74024"/>
                <a:gd name="connsiteY4" fmla="*/ 7920 h 154485"/>
                <a:gd name="connsiteX5" fmla="*/ 70162 w 74024"/>
                <a:gd name="connsiteY5" fmla="*/ 13391 h 154485"/>
                <a:gd name="connsiteX6" fmla="*/ 68231 w 74024"/>
                <a:gd name="connsiteY6" fmla="*/ 63599 h 154485"/>
                <a:gd name="connsiteX7" fmla="*/ 64047 w 74024"/>
                <a:gd name="connsiteY7" fmla="*/ 67461 h 154485"/>
                <a:gd name="connsiteX8" fmla="*/ 53426 w 74024"/>
                <a:gd name="connsiteY8" fmla="*/ 68749 h 154485"/>
                <a:gd name="connsiteX9" fmla="*/ 25426 w 74024"/>
                <a:gd name="connsiteY9" fmla="*/ 150497 h 154485"/>
                <a:gd name="connsiteX10" fmla="*/ 4828 w 74024"/>
                <a:gd name="connsiteY10" fmla="*/ 143417 h 154485"/>
                <a:gd name="connsiteX11" fmla="*/ 32828 w 74024"/>
                <a:gd name="connsiteY11" fmla="*/ 61668 h 154485"/>
                <a:gd name="connsiteX12" fmla="*/ 25104 w 74024"/>
                <a:gd name="connsiteY12" fmla="*/ 54266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024" h="154485">
                  <a:moveTo>
                    <a:pt x="25104" y="54266"/>
                  </a:moveTo>
                  <a:cubicBezTo>
                    <a:pt x="24138" y="53300"/>
                    <a:pt x="23173" y="51047"/>
                    <a:pt x="24138" y="48794"/>
                  </a:cubicBezTo>
                  <a:lnTo>
                    <a:pt x="53426" y="7598"/>
                  </a:lnTo>
                  <a:cubicBezTo>
                    <a:pt x="54392" y="5345"/>
                    <a:pt x="56645" y="4380"/>
                    <a:pt x="58898" y="5023"/>
                  </a:cubicBezTo>
                  <a:lnTo>
                    <a:pt x="67265" y="7920"/>
                  </a:lnTo>
                  <a:cubicBezTo>
                    <a:pt x="69518" y="8564"/>
                    <a:pt x="70806" y="11138"/>
                    <a:pt x="70162" y="13391"/>
                  </a:cubicBezTo>
                  <a:lnTo>
                    <a:pt x="68231" y="63599"/>
                  </a:lnTo>
                  <a:cubicBezTo>
                    <a:pt x="67587" y="66174"/>
                    <a:pt x="65334" y="67461"/>
                    <a:pt x="64047" y="67461"/>
                  </a:cubicBezTo>
                  <a:cubicBezTo>
                    <a:pt x="61472" y="67461"/>
                    <a:pt x="54070" y="66174"/>
                    <a:pt x="53426" y="68749"/>
                  </a:cubicBezTo>
                  <a:lnTo>
                    <a:pt x="25426" y="150497"/>
                  </a:lnTo>
                  <a:lnTo>
                    <a:pt x="4828" y="143417"/>
                  </a:lnTo>
                  <a:lnTo>
                    <a:pt x="32828" y="61668"/>
                  </a:lnTo>
                  <a:cubicBezTo>
                    <a:pt x="33794" y="59093"/>
                    <a:pt x="27035" y="55553"/>
                    <a:pt x="25104" y="5426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70" name="Freeform: Shape 1297">
              <a:extLst>
                <a:ext uri="{FF2B5EF4-FFF2-40B4-BE49-F238E27FC236}">
                  <a16:creationId xmlns:a16="http://schemas.microsoft.com/office/drawing/2014/main" id="{23F2C2B6-E058-4C8C-A2EE-EE32C5688167}"/>
                </a:ext>
              </a:extLst>
            </p:cNvPr>
            <p:cNvSpPr/>
            <p:nvPr/>
          </p:nvSpPr>
          <p:spPr>
            <a:xfrm>
              <a:off x="4714391" y="3630713"/>
              <a:ext cx="219457" cy="182880"/>
            </a:xfrm>
            <a:custGeom>
              <a:avLst/>
              <a:gdLst>
                <a:gd name="connsiteX0" fmla="*/ 61472 w 77242"/>
                <a:gd name="connsiteY0" fmla="*/ 60700 h 64368"/>
                <a:gd name="connsiteX1" fmla="*/ 73702 w 77242"/>
                <a:gd name="connsiteY1" fmla="*/ 24975 h 64368"/>
                <a:gd name="connsiteX2" fmla="*/ 70806 w 77242"/>
                <a:gd name="connsiteY2" fmla="*/ 19182 h 64368"/>
                <a:gd name="connsiteX3" fmla="*/ 28644 w 77242"/>
                <a:gd name="connsiteY3" fmla="*/ 5021 h 64368"/>
                <a:gd name="connsiteX4" fmla="*/ 22851 w 77242"/>
                <a:gd name="connsiteY4" fmla="*/ 7917 h 64368"/>
                <a:gd name="connsiteX5" fmla="*/ 4828 w 77242"/>
                <a:gd name="connsiteY5" fmla="*/ 61022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64368">
                  <a:moveTo>
                    <a:pt x="61472" y="60700"/>
                  </a:moveTo>
                  <a:lnTo>
                    <a:pt x="73702" y="24975"/>
                  </a:lnTo>
                  <a:cubicBezTo>
                    <a:pt x="74668" y="22722"/>
                    <a:pt x="73381" y="20147"/>
                    <a:pt x="70806" y="19182"/>
                  </a:cubicBezTo>
                  <a:lnTo>
                    <a:pt x="28644" y="5021"/>
                  </a:lnTo>
                  <a:cubicBezTo>
                    <a:pt x="26391" y="4377"/>
                    <a:pt x="23816" y="5343"/>
                    <a:pt x="22851" y="7917"/>
                  </a:cubicBezTo>
                  <a:lnTo>
                    <a:pt x="4828" y="61022"/>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71" name="Freeform: Shape 1298">
              <a:extLst>
                <a:ext uri="{FF2B5EF4-FFF2-40B4-BE49-F238E27FC236}">
                  <a16:creationId xmlns:a16="http://schemas.microsoft.com/office/drawing/2014/main" id="{28405723-A833-40F0-9776-0C574465ABED}"/>
                </a:ext>
              </a:extLst>
            </p:cNvPr>
            <p:cNvSpPr/>
            <p:nvPr/>
          </p:nvSpPr>
          <p:spPr>
            <a:xfrm>
              <a:off x="4592984" y="3105690"/>
              <a:ext cx="128015" cy="155449"/>
            </a:xfrm>
            <a:custGeom>
              <a:avLst/>
              <a:gdLst>
                <a:gd name="connsiteX0" fmla="*/ 13444 w 45058"/>
                <a:gd name="connsiteY0" fmla="*/ 46916 h 54713"/>
                <a:gd name="connsiteX1" fmla="*/ 31467 w 45058"/>
                <a:gd name="connsiteY1" fmla="*/ 50778 h 54713"/>
                <a:gd name="connsiteX2" fmla="*/ 40479 w 45058"/>
                <a:gd name="connsiteY2" fmla="*/ 8938 h 54713"/>
                <a:gd name="connsiteX3" fmla="*/ 22455 w 45058"/>
                <a:gd name="connsiteY3" fmla="*/ 5076 h 54713"/>
                <a:gd name="connsiteX4" fmla="*/ 9582 w 45058"/>
                <a:gd name="connsiteY4" fmla="*/ 13444 h 54713"/>
                <a:gd name="connsiteX5" fmla="*/ 5076 w 45058"/>
                <a:gd name="connsiteY5" fmla="*/ 34042 h 54713"/>
                <a:gd name="connsiteX6" fmla="*/ 13444 w 45058"/>
                <a:gd name="connsiteY6" fmla="*/ 46916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58" h="54713">
                  <a:moveTo>
                    <a:pt x="13444" y="46916"/>
                  </a:moveTo>
                  <a:lnTo>
                    <a:pt x="31467" y="50778"/>
                  </a:lnTo>
                  <a:lnTo>
                    <a:pt x="40479" y="8938"/>
                  </a:lnTo>
                  <a:lnTo>
                    <a:pt x="22455" y="5076"/>
                  </a:lnTo>
                  <a:cubicBezTo>
                    <a:pt x="16662" y="3788"/>
                    <a:pt x="10869" y="7650"/>
                    <a:pt x="9582" y="13444"/>
                  </a:cubicBezTo>
                  <a:lnTo>
                    <a:pt x="5076" y="34042"/>
                  </a:lnTo>
                  <a:cubicBezTo>
                    <a:pt x="3788" y="39835"/>
                    <a:pt x="7651" y="45628"/>
                    <a:pt x="13444" y="46916"/>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grpSp>
      <p:grpSp>
        <p:nvGrpSpPr>
          <p:cNvPr id="472" name="Group 471">
            <a:extLst>
              <a:ext uri="{FF2B5EF4-FFF2-40B4-BE49-F238E27FC236}">
                <a16:creationId xmlns:a16="http://schemas.microsoft.com/office/drawing/2014/main" id="{4127FD80-3FE9-4CA5-80F2-E77F2090F08F}"/>
              </a:ext>
            </a:extLst>
          </p:cNvPr>
          <p:cNvGrpSpPr/>
          <p:nvPr/>
        </p:nvGrpSpPr>
        <p:grpSpPr>
          <a:xfrm>
            <a:off x="10454273" y="2323615"/>
            <a:ext cx="336690" cy="268686"/>
            <a:chOff x="6630539" y="5287514"/>
            <a:chExt cx="1865762" cy="1488919"/>
          </a:xfrm>
        </p:grpSpPr>
        <p:sp>
          <p:nvSpPr>
            <p:cNvPr id="473" name="Freeform: Shape 1339">
              <a:extLst>
                <a:ext uri="{FF2B5EF4-FFF2-40B4-BE49-F238E27FC236}">
                  <a16:creationId xmlns:a16="http://schemas.microsoft.com/office/drawing/2014/main" id="{2A652568-56BC-4EB0-9108-1DB8DAE3A535}"/>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74" name="Freeform: Shape 1340">
              <a:extLst>
                <a:ext uri="{FF2B5EF4-FFF2-40B4-BE49-F238E27FC236}">
                  <a16:creationId xmlns:a16="http://schemas.microsoft.com/office/drawing/2014/main" id="{D836795D-94A0-49A3-8CCF-1636D00EB2EE}"/>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75" name="Freeform: Shape 1341">
              <a:extLst>
                <a:ext uri="{FF2B5EF4-FFF2-40B4-BE49-F238E27FC236}">
                  <a16:creationId xmlns:a16="http://schemas.microsoft.com/office/drawing/2014/main" id="{85BFD2DF-8129-4F3A-8BD6-088F97CFC7B2}"/>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76" name="Freeform: Shape 1342">
              <a:extLst>
                <a:ext uri="{FF2B5EF4-FFF2-40B4-BE49-F238E27FC236}">
                  <a16:creationId xmlns:a16="http://schemas.microsoft.com/office/drawing/2014/main" id="{919CFBB4-A3BC-4F00-B520-988F9459EB63}"/>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77" name="Freeform: Shape 1343">
              <a:extLst>
                <a:ext uri="{FF2B5EF4-FFF2-40B4-BE49-F238E27FC236}">
                  <a16:creationId xmlns:a16="http://schemas.microsoft.com/office/drawing/2014/main" id="{364F1B78-E420-4546-9C69-43F7847DCFD4}"/>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78" name="Freeform: Shape 1344">
              <a:extLst>
                <a:ext uri="{FF2B5EF4-FFF2-40B4-BE49-F238E27FC236}">
                  <a16:creationId xmlns:a16="http://schemas.microsoft.com/office/drawing/2014/main" id="{4CC0D0BB-1499-472B-966C-B4414B82F126}"/>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79" name="Freeform: Shape 1345">
              <a:extLst>
                <a:ext uri="{FF2B5EF4-FFF2-40B4-BE49-F238E27FC236}">
                  <a16:creationId xmlns:a16="http://schemas.microsoft.com/office/drawing/2014/main" id="{168AFA13-CEFA-45DF-A682-E0C4DC71ED82}"/>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80" name="Freeform: Shape 1346">
              <a:extLst>
                <a:ext uri="{FF2B5EF4-FFF2-40B4-BE49-F238E27FC236}">
                  <a16:creationId xmlns:a16="http://schemas.microsoft.com/office/drawing/2014/main" id="{0DA5087D-D054-40B0-9075-133E660FD7E7}"/>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81" name="Freeform: Shape 1347">
              <a:extLst>
                <a:ext uri="{FF2B5EF4-FFF2-40B4-BE49-F238E27FC236}">
                  <a16:creationId xmlns:a16="http://schemas.microsoft.com/office/drawing/2014/main" id="{1A3997A5-8509-4A91-A98B-9C97E21AB7F4}"/>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482" name="Group 481">
            <a:extLst>
              <a:ext uri="{FF2B5EF4-FFF2-40B4-BE49-F238E27FC236}">
                <a16:creationId xmlns:a16="http://schemas.microsoft.com/office/drawing/2014/main" id="{E6601AFB-6CC0-42B7-9BD7-AEA852841B4D}"/>
              </a:ext>
            </a:extLst>
          </p:cNvPr>
          <p:cNvGrpSpPr/>
          <p:nvPr/>
        </p:nvGrpSpPr>
        <p:grpSpPr>
          <a:xfrm>
            <a:off x="10303854" y="2729818"/>
            <a:ext cx="336690" cy="268686"/>
            <a:chOff x="6630539" y="5287514"/>
            <a:chExt cx="1865762" cy="1488919"/>
          </a:xfrm>
        </p:grpSpPr>
        <p:sp>
          <p:nvSpPr>
            <p:cNvPr id="483" name="Freeform: Shape 1339">
              <a:extLst>
                <a:ext uri="{FF2B5EF4-FFF2-40B4-BE49-F238E27FC236}">
                  <a16:creationId xmlns:a16="http://schemas.microsoft.com/office/drawing/2014/main" id="{3EE1428C-AAA9-4768-8BD6-44D762086E7C}"/>
                </a:ext>
              </a:extLst>
            </p:cNvPr>
            <p:cNvSpPr/>
            <p:nvPr/>
          </p:nvSpPr>
          <p:spPr>
            <a:xfrm>
              <a:off x="7750331" y="6186674"/>
              <a:ext cx="589759" cy="589759"/>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84" name="Freeform: Shape 1340">
              <a:extLst>
                <a:ext uri="{FF2B5EF4-FFF2-40B4-BE49-F238E27FC236}">
                  <a16:creationId xmlns:a16="http://schemas.microsoft.com/office/drawing/2014/main" id="{F16AFE96-651C-48A0-94C7-14D77445F8CA}"/>
                </a:ext>
              </a:extLst>
            </p:cNvPr>
            <p:cNvSpPr/>
            <p:nvPr/>
          </p:nvSpPr>
          <p:spPr>
            <a:xfrm>
              <a:off x="7919525" y="6357802"/>
              <a:ext cx="251374" cy="25137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85" name="Freeform: Shape 1341">
              <a:extLst>
                <a:ext uri="{FF2B5EF4-FFF2-40B4-BE49-F238E27FC236}">
                  <a16:creationId xmlns:a16="http://schemas.microsoft.com/office/drawing/2014/main" id="{B129943F-B123-467E-9F56-863341690226}"/>
                </a:ext>
              </a:extLst>
            </p:cNvPr>
            <p:cNvSpPr/>
            <p:nvPr/>
          </p:nvSpPr>
          <p:spPr>
            <a:xfrm>
              <a:off x="7997836" y="6436114"/>
              <a:ext cx="96681" cy="96681"/>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86" name="Freeform: Shape 1342">
              <a:extLst>
                <a:ext uri="{FF2B5EF4-FFF2-40B4-BE49-F238E27FC236}">
                  <a16:creationId xmlns:a16="http://schemas.microsoft.com/office/drawing/2014/main" id="{D0957677-59FC-43EA-B189-C5144C1DE223}"/>
                </a:ext>
              </a:extLst>
            </p:cNvPr>
            <p:cNvSpPr/>
            <p:nvPr/>
          </p:nvSpPr>
          <p:spPr>
            <a:xfrm>
              <a:off x="6630539" y="5548499"/>
              <a:ext cx="1119001" cy="1119001"/>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87" name="Freeform: Shape 1343">
              <a:extLst>
                <a:ext uri="{FF2B5EF4-FFF2-40B4-BE49-F238E27FC236}">
                  <a16:creationId xmlns:a16="http://schemas.microsoft.com/office/drawing/2014/main" id="{E3ABA842-8BB7-46BE-AD4A-63307CCD3A0B}"/>
                </a:ext>
              </a:extLst>
            </p:cNvPr>
            <p:cNvSpPr/>
            <p:nvPr/>
          </p:nvSpPr>
          <p:spPr>
            <a:xfrm>
              <a:off x="6951565" y="5873196"/>
              <a:ext cx="476954" cy="476954"/>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88" name="Freeform: Shape 1344">
              <a:extLst>
                <a:ext uri="{FF2B5EF4-FFF2-40B4-BE49-F238E27FC236}">
                  <a16:creationId xmlns:a16="http://schemas.microsoft.com/office/drawing/2014/main" id="{1B1679BD-F2C6-455D-8747-F306D58054E2}"/>
                </a:ext>
              </a:extLst>
            </p:cNvPr>
            <p:cNvSpPr/>
            <p:nvPr/>
          </p:nvSpPr>
          <p:spPr>
            <a:xfrm>
              <a:off x="7100152" y="6021782"/>
              <a:ext cx="183440" cy="183440"/>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89" name="Freeform: Shape 1345">
              <a:extLst>
                <a:ext uri="{FF2B5EF4-FFF2-40B4-BE49-F238E27FC236}">
                  <a16:creationId xmlns:a16="http://schemas.microsoft.com/office/drawing/2014/main" id="{05158413-81A4-4DE0-8D35-8222EE2C969A}"/>
                </a:ext>
              </a:extLst>
            </p:cNvPr>
            <p:cNvSpPr/>
            <p:nvPr/>
          </p:nvSpPr>
          <p:spPr>
            <a:xfrm>
              <a:off x="7702707" y="5287514"/>
              <a:ext cx="793594" cy="793594"/>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490" name="Freeform: Shape 1346">
              <a:extLst>
                <a:ext uri="{FF2B5EF4-FFF2-40B4-BE49-F238E27FC236}">
                  <a16:creationId xmlns:a16="http://schemas.microsoft.com/office/drawing/2014/main" id="{89A257ED-4831-41B2-B166-EC9E78D80559}"/>
                </a:ext>
              </a:extLst>
            </p:cNvPr>
            <p:cNvSpPr/>
            <p:nvPr/>
          </p:nvSpPr>
          <p:spPr>
            <a:xfrm>
              <a:off x="7930378" y="5517789"/>
              <a:ext cx="338255" cy="338255"/>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ln w="12700" cap="flat">
              <a:solidFill>
                <a:srgbClr val="FDC500"/>
              </a:solidFill>
              <a:prstDash val="solid"/>
              <a:round/>
            </a:ln>
          </p:spPr>
          <p:txBody>
            <a:bodyPr rtlCol="0" anchor="ctr"/>
            <a:lstStyle/>
            <a:p>
              <a:pPr defTabSz="609562">
                <a:defRPr/>
              </a:pPr>
              <a:endParaRPr lang="en-US" sz="1500" dirty="0">
                <a:solidFill>
                  <a:srgbClr val="FFFFFF"/>
                </a:solidFill>
              </a:endParaRPr>
            </a:p>
          </p:txBody>
        </p:sp>
        <p:sp>
          <p:nvSpPr>
            <p:cNvPr id="491" name="Freeform: Shape 1347">
              <a:extLst>
                <a:ext uri="{FF2B5EF4-FFF2-40B4-BE49-F238E27FC236}">
                  <a16:creationId xmlns:a16="http://schemas.microsoft.com/office/drawing/2014/main" id="{E8CF6336-043C-432F-9661-EBBC396FB4EA}"/>
                </a:ext>
              </a:extLst>
            </p:cNvPr>
            <p:cNvSpPr/>
            <p:nvPr/>
          </p:nvSpPr>
          <p:spPr>
            <a:xfrm>
              <a:off x="8035756" y="5623166"/>
              <a:ext cx="130096" cy="130096"/>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492" name="Group 491">
            <a:extLst>
              <a:ext uri="{FF2B5EF4-FFF2-40B4-BE49-F238E27FC236}">
                <a16:creationId xmlns:a16="http://schemas.microsoft.com/office/drawing/2014/main" id="{9B9E329F-B43B-4B17-97AD-1C264113FC2A}"/>
              </a:ext>
            </a:extLst>
          </p:cNvPr>
          <p:cNvGrpSpPr/>
          <p:nvPr/>
        </p:nvGrpSpPr>
        <p:grpSpPr>
          <a:xfrm>
            <a:off x="10878424" y="2305274"/>
            <a:ext cx="385653" cy="297180"/>
            <a:chOff x="13914391" y="3271480"/>
            <a:chExt cx="462784" cy="356616"/>
          </a:xfrm>
        </p:grpSpPr>
        <p:grpSp>
          <p:nvGrpSpPr>
            <p:cNvPr id="493" name="Group 492">
              <a:extLst>
                <a:ext uri="{FF2B5EF4-FFF2-40B4-BE49-F238E27FC236}">
                  <a16:creationId xmlns:a16="http://schemas.microsoft.com/office/drawing/2014/main" id="{FF7221C2-47D6-4C1E-A05B-ECBF437F5FD5}"/>
                </a:ext>
              </a:extLst>
            </p:cNvPr>
            <p:cNvGrpSpPr/>
            <p:nvPr/>
          </p:nvGrpSpPr>
          <p:grpSpPr>
            <a:xfrm>
              <a:off x="13914391" y="3271480"/>
              <a:ext cx="334784" cy="292114"/>
              <a:chOff x="8648967" y="2983833"/>
              <a:chExt cx="1285975" cy="1122070"/>
            </a:xfrm>
          </p:grpSpPr>
          <p:sp>
            <p:nvSpPr>
              <p:cNvPr id="521" name="Freeform: Shape 1327">
                <a:extLst>
                  <a:ext uri="{FF2B5EF4-FFF2-40B4-BE49-F238E27FC236}">
                    <a16:creationId xmlns:a16="http://schemas.microsoft.com/office/drawing/2014/main" id="{4727AEAB-C68B-48CE-925F-60753C54F9F5}"/>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22" name="Freeform: Shape 1328">
                <a:extLst>
                  <a:ext uri="{FF2B5EF4-FFF2-40B4-BE49-F238E27FC236}">
                    <a16:creationId xmlns:a16="http://schemas.microsoft.com/office/drawing/2014/main" id="{904C47DA-A34B-45A4-A314-9B54223F4C2D}"/>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23" name="Freeform: Shape 1329">
                <a:extLst>
                  <a:ext uri="{FF2B5EF4-FFF2-40B4-BE49-F238E27FC236}">
                    <a16:creationId xmlns:a16="http://schemas.microsoft.com/office/drawing/2014/main" id="{582A7336-32CD-43DB-A335-D031689516D3}"/>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24" name="Freeform: Shape 1330">
                <a:extLst>
                  <a:ext uri="{FF2B5EF4-FFF2-40B4-BE49-F238E27FC236}">
                    <a16:creationId xmlns:a16="http://schemas.microsoft.com/office/drawing/2014/main" id="{9482EC1C-EB6E-4FBA-AF3A-BF252F8BC814}"/>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25" name="Freeform: Shape 1331">
                <a:extLst>
                  <a:ext uri="{FF2B5EF4-FFF2-40B4-BE49-F238E27FC236}">
                    <a16:creationId xmlns:a16="http://schemas.microsoft.com/office/drawing/2014/main" id="{106ED273-6487-44BE-984D-3DAFB25A29B3}"/>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26" name="Freeform: Shape 1332">
                <a:extLst>
                  <a:ext uri="{FF2B5EF4-FFF2-40B4-BE49-F238E27FC236}">
                    <a16:creationId xmlns:a16="http://schemas.microsoft.com/office/drawing/2014/main" id="{0E91BBE4-2B89-4659-B6A8-8956D5E8F48E}"/>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27" name="Freeform: Shape 1333">
                <a:extLst>
                  <a:ext uri="{FF2B5EF4-FFF2-40B4-BE49-F238E27FC236}">
                    <a16:creationId xmlns:a16="http://schemas.microsoft.com/office/drawing/2014/main" id="{D3FA4B0B-1E6B-4C97-A854-EA4DEEB5CDF1}"/>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28" name="Freeform: Shape 1334">
                <a:extLst>
                  <a:ext uri="{FF2B5EF4-FFF2-40B4-BE49-F238E27FC236}">
                    <a16:creationId xmlns:a16="http://schemas.microsoft.com/office/drawing/2014/main" id="{71FEC691-DB80-4D56-B53B-986B0505C4B2}"/>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29" name="Freeform: Shape 1335">
                <a:extLst>
                  <a:ext uri="{FF2B5EF4-FFF2-40B4-BE49-F238E27FC236}">
                    <a16:creationId xmlns:a16="http://schemas.microsoft.com/office/drawing/2014/main" id="{3A3F17CD-0DFA-4E54-83C6-6CB050814C18}"/>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30" name="Freeform: Shape 1336">
                <a:extLst>
                  <a:ext uri="{FF2B5EF4-FFF2-40B4-BE49-F238E27FC236}">
                    <a16:creationId xmlns:a16="http://schemas.microsoft.com/office/drawing/2014/main" id="{7E062E75-07D5-4164-8D73-BCB095994C0F}"/>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31" name="Freeform: Shape 1337">
                <a:extLst>
                  <a:ext uri="{FF2B5EF4-FFF2-40B4-BE49-F238E27FC236}">
                    <a16:creationId xmlns:a16="http://schemas.microsoft.com/office/drawing/2014/main" id="{6E1E5807-92B0-4A99-9272-F1E529E5F4B8}"/>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32" name="Freeform: Shape 1338">
                <a:extLst>
                  <a:ext uri="{FF2B5EF4-FFF2-40B4-BE49-F238E27FC236}">
                    <a16:creationId xmlns:a16="http://schemas.microsoft.com/office/drawing/2014/main" id="{BA87C98B-4BB1-43CD-976B-A2045043B185}"/>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494" name="Group 493">
              <a:extLst>
                <a:ext uri="{FF2B5EF4-FFF2-40B4-BE49-F238E27FC236}">
                  <a16:creationId xmlns:a16="http://schemas.microsoft.com/office/drawing/2014/main" id="{3E9A7E4D-4F52-4C92-B136-C3D282695307}"/>
                </a:ext>
              </a:extLst>
            </p:cNvPr>
            <p:cNvGrpSpPr/>
            <p:nvPr/>
          </p:nvGrpSpPr>
          <p:grpSpPr>
            <a:xfrm>
              <a:off x="14043618" y="3396602"/>
              <a:ext cx="167758" cy="108313"/>
              <a:chOff x="9145357" y="3464451"/>
              <a:chExt cx="644395" cy="416052"/>
            </a:xfrm>
          </p:grpSpPr>
          <p:sp>
            <p:nvSpPr>
              <p:cNvPr id="502" name="Freeform: Shape 1308">
                <a:extLst>
                  <a:ext uri="{FF2B5EF4-FFF2-40B4-BE49-F238E27FC236}">
                    <a16:creationId xmlns:a16="http://schemas.microsoft.com/office/drawing/2014/main" id="{E5BBDABD-B6DE-454C-8D78-CF023D4C7BD9}"/>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03" name="Freeform: Shape 1309">
                <a:extLst>
                  <a:ext uri="{FF2B5EF4-FFF2-40B4-BE49-F238E27FC236}">
                    <a16:creationId xmlns:a16="http://schemas.microsoft.com/office/drawing/2014/main" id="{6928B762-0412-4542-B34E-A5E572557404}"/>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04" name="Freeform: Shape 1310">
                <a:extLst>
                  <a:ext uri="{FF2B5EF4-FFF2-40B4-BE49-F238E27FC236}">
                    <a16:creationId xmlns:a16="http://schemas.microsoft.com/office/drawing/2014/main" id="{DAB23045-54F6-43F4-9E7E-3AA5C7724BB7}"/>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05" name="Freeform: Shape 1311">
                <a:extLst>
                  <a:ext uri="{FF2B5EF4-FFF2-40B4-BE49-F238E27FC236}">
                    <a16:creationId xmlns:a16="http://schemas.microsoft.com/office/drawing/2014/main" id="{902428A3-1747-479E-A2F3-F7C47960EB52}"/>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06" name="Freeform: Shape 1312">
                <a:extLst>
                  <a:ext uri="{FF2B5EF4-FFF2-40B4-BE49-F238E27FC236}">
                    <a16:creationId xmlns:a16="http://schemas.microsoft.com/office/drawing/2014/main" id="{D3BDFB0E-E2A1-4F32-824D-4ECEBDC3060B}"/>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07" name="Freeform: Shape 1313">
                <a:extLst>
                  <a:ext uri="{FF2B5EF4-FFF2-40B4-BE49-F238E27FC236}">
                    <a16:creationId xmlns:a16="http://schemas.microsoft.com/office/drawing/2014/main" id="{739D3C33-EC00-4DF6-86CE-235558EB7AAB}"/>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08" name="Freeform: Shape 1314">
                <a:extLst>
                  <a:ext uri="{FF2B5EF4-FFF2-40B4-BE49-F238E27FC236}">
                    <a16:creationId xmlns:a16="http://schemas.microsoft.com/office/drawing/2014/main" id="{BE18BBE4-26C5-481D-8656-0928841A3D53}"/>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09" name="Freeform: Shape 1315">
                <a:extLst>
                  <a:ext uri="{FF2B5EF4-FFF2-40B4-BE49-F238E27FC236}">
                    <a16:creationId xmlns:a16="http://schemas.microsoft.com/office/drawing/2014/main" id="{61D579A6-AE35-4205-8F20-38BB2554F9F1}"/>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0" name="Freeform: Shape 1316">
                <a:extLst>
                  <a:ext uri="{FF2B5EF4-FFF2-40B4-BE49-F238E27FC236}">
                    <a16:creationId xmlns:a16="http://schemas.microsoft.com/office/drawing/2014/main" id="{33588CBB-6B09-48F7-B519-A9F4E24D0F0F}"/>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1" name="Freeform: Shape 1317">
                <a:extLst>
                  <a:ext uri="{FF2B5EF4-FFF2-40B4-BE49-F238E27FC236}">
                    <a16:creationId xmlns:a16="http://schemas.microsoft.com/office/drawing/2014/main" id="{671E71AE-A660-4C79-A9B0-08EC4DB12507}"/>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2" name="Freeform: Shape 1318">
                <a:extLst>
                  <a:ext uri="{FF2B5EF4-FFF2-40B4-BE49-F238E27FC236}">
                    <a16:creationId xmlns:a16="http://schemas.microsoft.com/office/drawing/2014/main" id="{F830EAB0-0382-4CC6-8092-9A64BB9F98A4}"/>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3" name="Freeform: Shape 1319">
                <a:extLst>
                  <a:ext uri="{FF2B5EF4-FFF2-40B4-BE49-F238E27FC236}">
                    <a16:creationId xmlns:a16="http://schemas.microsoft.com/office/drawing/2014/main" id="{8B489E3F-15AF-4AF7-98F3-C471D83F5D24}"/>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4" name="Freeform: Shape 1320">
                <a:extLst>
                  <a:ext uri="{FF2B5EF4-FFF2-40B4-BE49-F238E27FC236}">
                    <a16:creationId xmlns:a16="http://schemas.microsoft.com/office/drawing/2014/main" id="{91CCD1B8-934A-4064-9DFE-186B917EF4B7}"/>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5" name="Freeform: Shape 1321">
                <a:extLst>
                  <a:ext uri="{FF2B5EF4-FFF2-40B4-BE49-F238E27FC236}">
                    <a16:creationId xmlns:a16="http://schemas.microsoft.com/office/drawing/2014/main" id="{6FCA6011-45B6-45F4-85A6-B5630F6639BD}"/>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6" name="Freeform: Shape 1322">
                <a:extLst>
                  <a:ext uri="{FF2B5EF4-FFF2-40B4-BE49-F238E27FC236}">
                    <a16:creationId xmlns:a16="http://schemas.microsoft.com/office/drawing/2014/main" id="{07117A0C-8A6E-450D-9AF9-BADFCE4034AD}"/>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7" name="Freeform: Shape 1323">
                <a:extLst>
                  <a:ext uri="{FF2B5EF4-FFF2-40B4-BE49-F238E27FC236}">
                    <a16:creationId xmlns:a16="http://schemas.microsoft.com/office/drawing/2014/main" id="{D4AC6E4B-D465-4820-BBC2-1219F5B6A6D0}"/>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8" name="Freeform: Shape 1324">
                <a:extLst>
                  <a:ext uri="{FF2B5EF4-FFF2-40B4-BE49-F238E27FC236}">
                    <a16:creationId xmlns:a16="http://schemas.microsoft.com/office/drawing/2014/main" id="{E319C228-8EAA-4C11-A30B-C649D6DDCAF8}"/>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19" name="Freeform: Shape 1325">
                <a:extLst>
                  <a:ext uri="{FF2B5EF4-FFF2-40B4-BE49-F238E27FC236}">
                    <a16:creationId xmlns:a16="http://schemas.microsoft.com/office/drawing/2014/main" id="{B1C40D1B-C8BE-4FB8-AA0B-82AAB5129C30}"/>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20" name="Freeform: Shape 1326">
                <a:extLst>
                  <a:ext uri="{FF2B5EF4-FFF2-40B4-BE49-F238E27FC236}">
                    <a16:creationId xmlns:a16="http://schemas.microsoft.com/office/drawing/2014/main" id="{10674798-0DF0-491B-AE0D-0CEA56795EBA}"/>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grpSp>
        <p:grpSp>
          <p:nvGrpSpPr>
            <p:cNvPr id="495" name="Group 494">
              <a:extLst>
                <a:ext uri="{FF2B5EF4-FFF2-40B4-BE49-F238E27FC236}">
                  <a16:creationId xmlns:a16="http://schemas.microsoft.com/office/drawing/2014/main" id="{E0078A63-8003-4F80-BC3B-A1418DD4B28A}"/>
                </a:ext>
              </a:extLst>
            </p:cNvPr>
            <p:cNvGrpSpPr/>
            <p:nvPr/>
          </p:nvGrpSpPr>
          <p:grpSpPr>
            <a:xfrm>
              <a:off x="14184160" y="3439575"/>
              <a:ext cx="193015" cy="188521"/>
              <a:chOff x="8848997" y="6359275"/>
              <a:chExt cx="785468" cy="767180"/>
            </a:xfrm>
          </p:grpSpPr>
          <p:sp>
            <p:nvSpPr>
              <p:cNvPr id="496" name="Freeform: Shape 1302">
                <a:extLst>
                  <a:ext uri="{FF2B5EF4-FFF2-40B4-BE49-F238E27FC236}">
                    <a16:creationId xmlns:a16="http://schemas.microsoft.com/office/drawing/2014/main" id="{80C99234-CAF2-4CA7-9D64-68A289A53F8F}"/>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97" name="Freeform: Shape 1303">
                <a:extLst>
                  <a:ext uri="{FF2B5EF4-FFF2-40B4-BE49-F238E27FC236}">
                    <a16:creationId xmlns:a16="http://schemas.microsoft.com/office/drawing/2014/main" id="{F0677E15-7AD7-4369-B7F6-0D2F17992108}"/>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98" name="Freeform: Shape 1304">
                <a:extLst>
                  <a:ext uri="{FF2B5EF4-FFF2-40B4-BE49-F238E27FC236}">
                    <a16:creationId xmlns:a16="http://schemas.microsoft.com/office/drawing/2014/main" id="{CDDC7A2D-AF89-4CC7-8DF4-4E3F4E863E97}"/>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499" name="Freeform: Shape 1305">
                <a:extLst>
                  <a:ext uri="{FF2B5EF4-FFF2-40B4-BE49-F238E27FC236}">
                    <a16:creationId xmlns:a16="http://schemas.microsoft.com/office/drawing/2014/main" id="{C6ABC864-77E0-4E83-8F99-9F650C0010AF}"/>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500" name="Freeform: Shape 1306">
                <a:extLst>
                  <a:ext uri="{FF2B5EF4-FFF2-40B4-BE49-F238E27FC236}">
                    <a16:creationId xmlns:a16="http://schemas.microsoft.com/office/drawing/2014/main" id="{C772DF81-09AA-42F8-B31B-640102F2F221}"/>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01" name="Freeform: Shape 1307">
                <a:extLst>
                  <a:ext uri="{FF2B5EF4-FFF2-40B4-BE49-F238E27FC236}">
                    <a16:creationId xmlns:a16="http://schemas.microsoft.com/office/drawing/2014/main" id="{051F87EF-CE4B-4EB8-B9C2-980B77A4B841}"/>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grpSp>
        <p:nvGrpSpPr>
          <p:cNvPr id="533" name="Group 532">
            <a:extLst>
              <a:ext uri="{FF2B5EF4-FFF2-40B4-BE49-F238E27FC236}">
                <a16:creationId xmlns:a16="http://schemas.microsoft.com/office/drawing/2014/main" id="{C9281598-3898-4E2D-83CC-EE2DA06255DD}"/>
              </a:ext>
            </a:extLst>
          </p:cNvPr>
          <p:cNvGrpSpPr/>
          <p:nvPr/>
        </p:nvGrpSpPr>
        <p:grpSpPr>
          <a:xfrm>
            <a:off x="10716690" y="2715255"/>
            <a:ext cx="385653" cy="297180"/>
            <a:chOff x="13914391" y="3271480"/>
            <a:chExt cx="462784" cy="356616"/>
          </a:xfrm>
        </p:grpSpPr>
        <p:grpSp>
          <p:nvGrpSpPr>
            <p:cNvPr id="534" name="Group 533">
              <a:extLst>
                <a:ext uri="{FF2B5EF4-FFF2-40B4-BE49-F238E27FC236}">
                  <a16:creationId xmlns:a16="http://schemas.microsoft.com/office/drawing/2014/main" id="{D562975A-EAD3-47E3-AB49-6B6086AAFB31}"/>
                </a:ext>
              </a:extLst>
            </p:cNvPr>
            <p:cNvGrpSpPr/>
            <p:nvPr/>
          </p:nvGrpSpPr>
          <p:grpSpPr>
            <a:xfrm>
              <a:off x="13914391" y="3271480"/>
              <a:ext cx="334784" cy="292114"/>
              <a:chOff x="8648967" y="2983833"/>
              <a:chExt cx="1285975" cy="1122070"/>
            </a:xfrm>
          </p:grpSpPr>
          <p:sp>
            <p:nvSpPr>
              <p:cNvPr id="562" name="Freeform: Shape 1327">
                <a:extLst>
                  <a:ext uri="{FF2B5EF4-FFF2-40B4-BE49-F238E27FC236}">
                    <a16:creationId xmlns:a16="http://schemas.microsoft.com/office/drawing/2014/main" id="{A89B09C3-2173-43B6-BC3F-8A558B92D8C0}"/>
                  </a:ext>
                </a:extLst>
              </p:cNvPr>
              <p:cNvSpPr/>
              <p:nvPr/>
            </p:nvSpPr>
            <p:spPr>
              <a:xfrm>
                <a:off x="9051631" y="3389926"/>
                <a:ext cx="822960" cy="576072"/>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63" name="Freeform: Shape 1328">
                <a:extLst>
                  <a:ext uri="{FF2B5EF4-FFF2-40B4-BE49-F238E27FC236}">
                    <a16:creationId xmlns:a16="http://schemas.microsoft.com/office/drawing/2014/main" id="{CD705A55-CA04-4F83-A7AB-9F28A496F066}"/>
                  </a:ext>
                </a:extLst>
              </p:cNvPr>
              <p:cNvSpPr/>
              <p:nvPr/>
            </p:nvSpPr>
            <p:spPr>
              <a:xfrm>
                <a:off x="8896185" y="4005319"/>
                <a:ext cx="841248" cy="100584"/>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64" name="Freeform: Shape 1329">
                <a:extLst>
                  <a:ext uri="{FF2B5EF4-FFF2-40B4-BE49-F238E27FC236}">
                    <a16:creationId xmlns:a16="http://schemas.microsoft.com/office/drawing/2014/main" id="{27441A4B-01DE-4F00-BB6E-DDDCA6122435}"/>
                  </a:ext>
                </a:extLst>
              </p:cNvPr>
              <p:cNvSpPr/>
              <p:nvPr/>
            </p:nvSpPr>
            <p:spPr>
              <a:xfrm>
                <a:off x="8993109" y="3337806"/>
                <a:ext cx="941833" cy="685799"/>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65" name="Freeform: Shape 1330">
                <a:extLst>
                  <a:ext uri="{FF2B5EF4-FFF2-40B4-BE49-F238E27FC236}">
                    <a16:creationId xmlns:a16="http://schemas.microsoft.com/office/drawing/2014/main" id="{789173B3-F5E2-42A7-B27B-2DE7577CFAB0}"/>
                  </a:ext>
                </a:extLst>
              </p:cNvPr>
              <p:cNvSpPr/>
              <p:nvPr/>
            </p:nvSpPr>
            <p:spPr>
              <a:xfrm>
                <a:off x="9042974" y="327572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66" name="Freeform: Shape 1331">
                <a:extLst>
                  <a:ext uri="{FF2B5EF4-FFF2-40B4-BE49-F238E27FC236}">
                    <a16:creationId xmlns:a16="http://schemas.microsoft.com/office/drawing/2014/main" id="{40BFE794-91F3-4CDC-84A4-7002BDE9E5C9}"/>
                  </a:ext>
                </a:extLst>
              </p:cNvPr>
              <p:cNvSpPr/>
              <p:nvPr/>
            </p:nvSpPr>
            <p:spPr>
              <a:xfrm>
                <a:off x="8961937" y="316267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67" name="Freeform: Shape 1332">
                <a:extLst>
                  <a:ext uri="{FF2B5EF4-FFF2-40B4-BE49-F238E27FC236}">
                    <a16:creationId xmlns:a16="http://schemas.microsoft.com/office/drawing/2014/main" id="{6F87118A-F75B-4E8E-ABEA-B674C3210BCD}"/>
                  </a:ext>
                </a:extLst>
              </p:cNvPr>
              <p:cNvSpPr/>
              <p:nvPr/>
            </p:nvSpPr>
            <p:spPr>
              <a:xfrm>
                <a:off x="9074170" y="3039948"/>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68" name="Freeform: Shape 1333">
                <a:extLst>
                  <a:ext uri="{FF2B5EF4-FFF2-40B4-BE49-F238E27FC236}">
                    <a16:creationId xmlns:a16="http://schemas.microsoft.com/office/drawing/2014/main" id="{75BEA4CD-F549-45C9-B191-C1D45527796B}"/>
                  </a:ext>
                </a:extLst>
              </p:cNvPr>
              <p:cNvSpPr/>
              <p:nvPr/>
            </p:nvSpPr>
            <p:spPr>
              <a:xfrm>
                <a:off x="8648967" y="2983833"/>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69" name="Freeform: Shape 1334">
                <a:extLst>
                  <a:ext uri="{FF2B5EF4-FFF2-40B4-BE49-F238E27FC236}">
                    <a16:creationId xmlns:a16="http://schemas.microsoft.com/office/drawing/2014/main" id="{7C1F647A-BB95-4F00-AD40-AB8BC979B007}"/>
                  </a:ext>
                </a:extLst>
              </p:cNvPr>
              <p:cNvSpPr/>
              <p:nvPr/>
            </p:nvSpPr>
            <p:spPr>
              <a:xfrm>
                <a:off x="9164560" y="3227184"/>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70" name="Freeform: Shape 1335">
                <a:extLst>
                  <a:ext uri="{FF2B5EF4-FFF2-40B4-BE49-F238E27FC236}">
                    <a16:creationId xmlns:a16="http://schemas.microsoft.com/office/drawing/2014/main" id="{7292072E-1BAC-420E-91B3-E76F3CC3A811}"/>
                  </a:ext>
                </a:extLst>
              </p:cNvPr>
              <p:cNvSpPr/>
              <p:nvPr/>
            </p:nvSpPr>
            <p:spPr>
              <a:xfrm>
                <a:off x="8885650" y="3287035"/>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71" name="Freeform: Shape 1336">
                <a:extLst>
                  <a:ext uri="{FF2B5EF4-FFF2-40B4-BE49-F238E27FC236}">
                    <a16:creationId xmlns:a16="http://schemas.microsoft.com/office/drawing/2014/main" id="{2C174EEF-75A9-4F4B-925D-E29FD0EB070A}"/>
                  </a:ext>
                </a:extLst>
              </p:cNvPr>
              <p:cNvSpPr/>
              <p:nvPr/>
            </p:nvSpPr>
            <p:spPr>
              <a:xfrm>
                <a:off x="8867336" y="3474179"/>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72" name="Freeform: Shape 1337">
                <a:extLst>
                  <a:ext uri="{FF2B5EF4-FFF2-40B4-BE49-F238E27FC236}">
                    <a16:creationId xmlns:a16="http://schemas.microsoft.com/office/drawing/2014/main" id="{EB023040-56E2-4531-896D-68D56C59B60D}"/>
                  </a:ext>
                </a:extLst>
              </p:cNvPr>
              <p:cNvSpPr/>
              <p:nvPr/>
            </p:nvSpPr>
            <p:spPr>
              <a:xfrm>
                <a:off x="8743699" y="3361947"/>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73" name="Freeform: Shape 1338">
                <a:extLst>
                  <a:ext uri="{FF2B5EF4-FFF2-40B4-BE49-F238E27FC236}">
                    <a16:creationId xmlns:a16="http://schemas.microsoft.com/office/drawing/2014/main" id="{852840DF-A6C1-4865-86FC-3670DD195725}"/>
                  </a:ext>
                </a:extLst>
              </p:cNvPr>
              <p:cNvSpPr/>
              <p:nvPr/>
            </p:nvSpPr>
            <p:spPr>
              <a:xfrm>
                <a:off x="8809425" y="3151601"/>
                <a:ext cx="82296" cy="82296"/>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nvGrpSpPr>
            <p:cNvPr id="535" name="Group 534">
              <a:extLst>
                <a:ext uri="{FF2B5EF4-FFF2-40B4-BE49-F238E27FC236}">
                  <a16:creationId xmlns:a16="http://schemas.microsoft.com/office/drawing/2014/main" id="{1A9662C0-C7A7-409D-ADC7-327FA5FE3898}"/>
                </a:ext>
              </a:extLst>
            </p:cNvPr>
            <p:cNvGrpSpPr/>
            <p:nvPr/>
          </p:nvGrpSpPr>
          <p:grpSpPr>
            <a:xfrm>
              <a:off x="14043618" y="3396602"/>
              <a:ext cx="167758" cy="108313"/>
              <a:chOff x="9145357" y="3464451"/>
              <a:chExt cx="644395" cy="416052"/>
            </a:xfrm>
          </p:grpSpPr>
          <p:sp>
            <p:nvSpPr>
              <p:cNvPr id="543" name="Freeform: Shape 1308">
                <a:extLst>
                  <a:ext uri="{FF2B5EF4-FFF2-40B4-BE49-F238E27FC236}">
                    <a16:creationId xmlns:a16="http://schemas.microsoft.com/office/drawing/2014/main" id="{7F52C3FD-54D1-4805-90A7-5442128A6F71}"/>
                  </a:ext>
                </a:extLst>
              </p:cNvPr>
              <p:cNvSpPr/>
              <p:nvPr/>
            </p:nvSpPr>
            <p:spPr>
              <a:xfrm>
                <a:off x="9222167" y="3515657"/>
                <a:ext cx="228600" cy="27431"/>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44" name="Freeform: Shape 1309">
                <a:extLst>
                  <a:ext uri="{FF2B5EF4-FFF2-40B4-BE49-F238E27FC236}">
                    <a16:creationId xmlns:a16="http://schemas.microsoft.com/office/drawing/2014/main" id="{8F5BB9F5-2187-435B-B2C7-692D7DD2D004}"/>
                  </a:ext>
                </a:extLst>
              </p:cNvPr>
              <p:cNvSpPr/>
              <p:nvPr/>
            </p:nvSpPr>
            <p:spPr>
              <a:xfrm>
                <a:off x="9461847" y="3515086"/>
                <a:ext cx="164592" cy="27431"/>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45" name="Freeform: Shape 1310">
                <a:extLst>
                  <a:ext uri="{FF2B5EF4-FFF2-40B4-BE49-F238E27FC236}">
                    <a16:creationId xmlns:a16="http://schemas.microsoft.com/office/drawing/2014/main" id="{7F175019-B1A2-4280-AD1C-7C1FB9088FF0}"/>
                  </a:ext>
                </a:extLst>
              </p:cNvPr>
              <p:cNvSpPr/>
              <p:nvPr/>
            </p:nvSpPr>
            <p:spPr>
              <a:xfrm>
                <a:off x="9278861" y="3589722"/>
                <a:ext cx="301753" cy="27431"/>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46" name="Freeform: Shape 1311">
                <a:extLst>
                  <a:ext uri="{FF2B5EF4-FFF2-40B4-BE49-F238E27FC236}">
                    <a16:creationId xmlns:a16="http://schemas.microsoft.com/office/drawing/2014/main" id="{CB98F0DA-F8B4-4061-B6BF-BCE15923610D}"/>
                  </a:ext>
                </a:extLst>
              </p:cNvPr>
              <p:cNvSpPr/>
              <p:nvPr/>
            </p:nvSpPr>
            <p:spPr>
              <a:xfrm>
                <a:off x="9689168" y="3590484"/>
                <a:ext cx="100584" cy="27431"/>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47" name="Freeform: Shape 1312">
                <a:extLst>
                  <a:ext uri="{FF2B5EF4-FFF2-40B4-BE49-F238E27FC236}">
                    <a16:creationId xmlns:a16="http://schemas.microsoft.com/office/drawing/2014/main" id="{7F0BD305-A5F2-421C-A42C-C35AB7EB2305}"/>
                  </a:ext>
                </a:extLst>
              </p:cNvPr>
              <p:cNvSpPr/>
              <p:nvPr/>
            </p:nvSpPr>
            <p:spPr>
              <a:xfrm>
                <a:off x="9582441" y="3589722"/>
                <a:ext cx="100584" cy="27431"/>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48" name="Freeform: Shape 1313">
                <a:extLst>
                  <a:ext uri="{FF2B5EF4-FFF2-40B4-BE49-F238E27FC236}">
                    <a16:creationId xmlns:a16="http://schemas.microsoft.com/office/drawing/2014/main" id="{DCF6914B-50D4-4608-BE4C-34E0DC2A89B3}"/>
                  </a:ext>
                </a:extLst>
              </p:cNvPr>
              <p:cNvSpPr/>
              <p:nvPr/>
            </p:nvSpPr>
            <p:spPr>
              <a:xfrm>
                <a:off x="9375786" y="3664702"/>
                <a:ext cx="265176" cy="27431"/>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49" name="Freeform: Shape 1314">
                <a:extLst>
                  <a:ext uri="{FF2B5EF4-FFF2-40B4-BE49-F238E27FC236}">
                    <a16:creationId xmlns:a16="http://schemas.microsoft.com/office/drawing/2014/main" id="{66B92425-8064-4846-9205-A261E74B7785}"/>
                  </a:ext>
                </a:extLst>
              </p:cNvPr>
              <p:cNvSpPr/>
              <p:nvPr/>
            </p:nvSpPr>
            <p:spPr>
              <a:xfrm>
                <a:off x="9305727" y="3664961"/>
                <a:ext cx="64008" cy="27431"/>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0" name="Freeform: Shape 1315">
                <a:extLst>
                  <a:ext uri="{FF2B5EF4-FFF2-40B4-BE49-F238E27FC236}">
                    <a16:creationId xmlns:a16="http://schemas.microsoft.com/office/drawing/2014/main" id="{7C1555B4-9E91-47DA-BF53-08EE28995BB2}"/>
                  </a:ext>
                </a:extLst>
              </p:cNvPr>
              <p:cNvSpPr/>
              <p:nvPr/>
            </p:nvSpPr>
            <p:spPr>
              <a:xfrm>
                <a:off x="9222167" y="3722312"/>
                <a:ext cx="182880" cy="27431"/>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1" name="Freeform: Shape 1316">
                <a:extLst>
                  <a:ext uri="{FF2B5EF4-FFF2-40B4-BE49-F238E27FC236}">
                    <a16:creationId xmlns:a16="http://schemas.microsoft.com/office/drawing/2014/main" id="{A9176DF1-B963-4DAD-9825-63F6A22C4A60}"/>
                  </a:ext>
                </a:extLst>
              </p:cNvPr>
              <p:cNvSpPr/>
              <p:nvPr/>
            </p:nvSpPr>
            <p:spPr>
              <a:xfrm>
                <a:off x="9409621" y="3722312"/>
                <a:ext cx="73153" cy="27431"/>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2" name="Freeform: Shape 1317">
                <a:extLst>
                  <a:ext uri="{FF2B5EF4-FFF2-40B4-BE49-F238E27FC236}">
                    <a16:creationId xmlns:a16="http://schemas.microsoft.com/office/drawing/2014/main" id="{FAACC1A1-60DE-43F1-ADBD-C9738DE2E844}"/>
                  </a:ext>
                </a:extLst>
              </p:cNvPr>
              <p:cNvSpPr/>
              <p:nvPr/>
            </p:nvSpPr>
            <p:spPr>
              <a:xfrm>
                <a:off x="9485516" y="3722312"/>
                <a:ext cx="246888" cy="27431"/>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3" name="Freeform: Shape 1318">
                <a:extLst>
                  <a:ext uri="{FF2B5EF4-FFF2-40B4-BE49-F238E27FC236}">
                    <a16:creationId xmlns:a16="http://schemas.microsoft.com/office/drawing/2014/main" id="{DFD245DA-A4DF-446E-A247-2F0ACAE7B6B5}"/>
                  </a:ext>
                </a:extLst>
              </p:cNvPr>
              <p:cNvSpPr/>
              <p:nvPr/>
            </p:nvSpPr>
            <p:spPr>
              <a:xfrm>
                <a:off x="9278861" y="3797292"/>
                <a:ext cx="100584" cy="27431"/>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4" name="Freeform: Shape 1319">
                <a:extLst>
                  <a:ext uri="{FF2B5EF4-FFF2-40B4-BE49-F238E27FC236}">
                    <a16:creationId xmlns:a16="http://schemas.microsoft.com/office/drawing/2014/main" id="{9414D3C4-BC3A-44A8-93B6-04E650E80E64}"/>
                  </a:ext>
                </a:extLst>
              </p:cNvPr>
              <p:cNvSpPr/>
              <p:nvPr/>
            </p:nvSpPr>
            <p:spPr>
              <a:xfrm>
                <a:off x="9395935" y="3797553"/>
                <a:ext cx="219457" cy="27431"/>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5" name="Freeform: Shape 1320">
                <a:extLst>
                  <a:ext uri="{FF2B5EF4-FFF2-40B4-BE49-F238E27FC236}">
                    <a16:creationId xmlns:a16="http://schemas.microsoft.com/office/drawing/2014/main" id="{8776F69D-7CA5-44F5-89E9-9B9670C4F1FA}"/>
                  </a:ext>
                </a:extLst>
              </p:cNvPr>
              <p:cNvSpPr/>
              <p:nvPr/>
            </p:nvSpPr>
            <p:spPr>
              <a:xfrm>
                <a:off x="9145357" y="3464451"/>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6" name="Freeform: Shape 1321">
                <a:extLst>
                  <a:ext uri="{FF2B5EF4-FFF2-40B4-BE49-F238E27FC236}">
                    <a16:creationId xmlns:a16="http://schemas.microsoft.com/office/drawing/2014/main" id="{6C181653-086C-4595-A4D6-9134F7B0A6F8}"/>
                  </a:ext>
                </a:extLst>
              </p:cNvPr>
              <p:cNvSpPr/>
              <p:nvPr/>
            </p:nvSpPr>
            <p:spPr>
              <a:xfrm>
                <a:off x="9145357" y="3527544"/>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7" name="Freeform: Shape 1322">
                <a:extLst>
                  <a:ext uri="{FF2B5EF4-FFF2-40B4-BE49-F238E27FC236}">
                    <a16:creationId xmlns:a16="http://schemas.microsoft.com/office/drawing/2014/main" id="{5299AFBB-3B1B-40E1-8D57-B654E7D1B00D}"/>
                  </a:ext>
                </a:extLst>
              </p:cNvPr>
              <p:cNvSpPr/>
              <p:nvPr/>
            </p:nvSpPr>
            <p:spPr>
              <a:xfrm>
                <a:off x="9145357" y="3590637"/>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8" name="Freeform: Shape 1323">
                <a:extLst>
                  <a:ext uri="{FF2B5EF4-FFF2-40B4-BE49-F238E27FC236}">
                    <a16:creationId xmlns:a16="http://schemas.microsoft.com/office/drawing/2014/main" id="{267B68B4-7473-4E15-9C9A-9D8A917798E5}"/>
                  </a:ext>
                </a:extLst>
              </p:cNvPr>
              <p:cNvSpPr/>
              <p:nvPr/>
            </p:nvSpPr>
            <p:spPr>
              <a:xfrm>
                <a:off x="9145357" y="3654645"/>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59" name="Freeform: Shape 1324">
                <a:extLst>
                  <a:ext uri="{FF2B5EF4-FFF2-40B4-BE49-F238E27FC236}">
                    <a16:creationId xmlns:a16="http://schemas.microsoft.com/office/drawing/2014/main" id="{2671774D-948E-46EA-B048-035AEB1FA71B}"/>
                  </a:ext>
                </a:extLst>
              </p:cNvPr>
              <p:cNvSpPr/>
              <p:nvPr/>
            </p:nvSpPr>
            <p:spPr>
              <a:xfrm>
                <a:off x="9145357" y="3717738"/>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60" name="Freeform: Shape 1325">
                <a:extLst>
                  <a:ext uri="{FF2B5EF4-FFF2-40B4-BE49-F238E27FC236}">
                    <a16:creationId xmlns:a16="http://schemas.microsoft.com/office/drawing/2014/main" id="{AF7475BC-0C80-4AD4-8308-D28D0A9B9A69}"/>
                  </a:ext>
                </a:extLst>
              </p:cNvPr>
              <p:cNvSpPr/>
              <p:nvPr/>
            </p:nvSpPr>
            <p:spPr>
              <a:xfrm>
                <a:off x="9145357" y="3780833"/>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sp>
            <p:nvSpPr>
              <p:cNvPr id="561" name="Freeform: Shape 1326">
                <a:extLst>
                  <a:ext uri="{FF2B5EF4-FFF2-40B4-BE49-F238E27FC236}">
                    <a16:creationId xmlns:a16="http://schemas.microsoft.com/office/drawing/2014/main" id="{7B13D459-21D7-45CC-B448-254A98A2ABFD}"/>
                  </a:ext>
                </a:extLst>
              </p:cNvPr>
              <p:cNvSpPr/>
              <p:nvPr/>
            </p:nvSpPr>
            <p:spPr>
              <a:xfrm>
                <a:off x="9145357" y="3843926"/>
                <a:ext cx="36577" cy="36577"/>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9525" cap="flat">
                <a:noFill/>
                <a:prstDash val="solid"/>
                <a:miter/>
              </a:ln>
            </p:spPr>
            <p:txBody>
              <a:bodyPr rtlCol="0" anchor="ctr"/>
              <a:lstStyle/>
              <a:p>
                <a:pPr defTabSz="609562">
                  <a:defRPr/>
                </a:pPr>
                <a:endParaRPr lang="en-US" sz="1500">
                  <a:solidFill>
                    <a:srgbClr val="FFFFFF"/>
                  </a:solidFill>
                </a:endParaRPr>
              </a:p>
            </p:txBody>
          </p:sp>
        </p:grpSp>
        <p:grpSp>
          <p:nvGrpSpPr>
            <p:cNvPr id="536" name="Group 535">
              <a:extLst>
                <a:ext uri="{FF2B5EF4-FFF2-40B4-BE49-F238E27FC236}">
                  <a16:creationId xmlns:a16="http://schemas.microsoft.com/office/drawing/2014/main" id="{4982846B-921E-4F12-A169-393C861C5D92}"/>
                </a:ext>
              </a:extLst>
            </p:cNvPr>
            <p:cNvGrpSpPr/>
            <p:nvPr/>
          </p:nvGrpSpPr>
          <p:grpSpPr>
            <a:xfrm>
              <a:off x="14184160" y="3439575"/>
              <a:ext cx="193015" cy="188521"/>
              <a:chOff x="8848997" y="6359275"/>
              <a:chExt cx="785468" cy="767180"/>
            </a:xfrm>
          </p:grpSpPr>
          <p:sp>
            <p:nvSpPr>
              <p:cNvPr id="537" name="Freeform: Shape 1302">
                <a:extLst>
                  <a:ext uri="{FF2B5EF4-FFF2-40B4-BE49-F238E27FC236}">
                    <a16:creationId xmlns:a16="http://schemas.microsoft.com/office/drawing/2014/main" id="{253DC20A-9C35-4FE3-8DF7-A5FC7B201835}"/>
                  </a:ext>
                </a:extLst>
              </p:cNvPr>
              <p:cNvSpPr/>
              <p:nvPr/>
            </p:nvSpPr>
            <p:spPr>
              <a:xfrm>
                <a:off x="8998045" y="6725948"/>
                <a:ext cx="265176" cy="27431"/>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538" name="Freeform: Shape 1303">
                <a:extLst>
                  <a:ext uri="{FF2B5EF4-FFF2-40B4-BE49-F238E27FC236}">
                    <a16:creationId xmlns:a16="http://schemas.microsoft.com/office/drawing/2014/main" id="{3E0732A3-AD02-4DE9-9664-BA4D76359965}"/>
                  </a:ext>
                </a:extLst>
              </p:cNvPr>
              <p:cNvSpPr/>
              <p:nvPr/>
            </p:nvSpPr>
            <p:spPr>
              <a:xfrm>
                <a:off x="8951411" y="6639080"/>
                <a:ext cx="182880" cy="27431"/>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539" name="Freeform: Shape 1304">
                <a:extLst>
                  <a:ext uri="{FF2B5EF4-FFF2-40B4-BE49-F238E27FC236}">
                    <a16:creationId xmlns:a16="http://schemas.microsoft.com/office/drawing/2014/main" id="{BCF94BD0-B8C4-4A6D-8175-C697C6ADF197}"/>
                  </a:ext>
                </a:extLst>
              </p:cNvPr>
              <p:cNvSpPr/>
              <p:nvPr/>
            </p:nvSpPr>
            <p:spPr>
              <a:xfrm>
                <a:off x="9150750" y="6639080"/>
                <a:ext cx="91439" cy="27431"/>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540" name="Freeform: Shape 1305">
                <a:extLst>
                  <a:ext uri="{FF2B5EF4-FFF2-40B4-BE49-F238E27FC236}">
                    <a16:creationId xmlns:a16="http://schemas.microsoft.com/office/drawing/2014/main" id="{57A26CB9-A1AD-4A43-830A-7433596E9DCA}"/>
                  </a:ext>
                </a:extLst>
              </p:cNvPr>
              <p:cNvSpPr/>
              <p:nvPr/>
            </p:nvSpPr>
            <p:spPr>
              <a:xfrm>
                <a:off x="9056566" y="6553128"/>
                <a:ext cx="256031" cy="27431"/>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FDC500"/>
                </a:solidFill>
                <a:prstDash val="solid"/>
                <a:round/>
              </a:ln>
            </p:spPr>
            <p:txBody>
              <a:bodyPr rtlCol="0" anchor="ctr"/>
              <a:lstStyle/>
              <a:p>
                <a:pPr defTabSz="609562">
                  <a:defRPr/>
                </a:pPr>
                <a:endParaRPr lang="en-US" sz="1500">
                  <a:solidFill>
                    <a:srgbClr val="FFFFFF"/>
                  </a:solidFill>
                </a:endParaRPr>
              </a:p>
            </p:txBody>
          </p:sp>
          <p:sp>
            <p:nvSpPr>
              <p:cNvPr id="541" name="Freeform: Shape 1306">
                <a:extLst>
                  <a:ext uri="{FF2B5EF4-FFF2-40B4-BE49-F238E27FC236}">
                    <a16:creationId xmlns:a16="http://schemas.microsoft.com/office/drawing/2014/main" id="{3A94D38F-1DC0-4B09-8148-DE04E1609D39}"/>
                  </a:ext>
                </a:extLst>
              </p:cNvPr>
              <p:cNvSpPr/>
              <p:nvPr/>
            </p:nvSpPr>
            <p:spPr>
              <a:xfrm>
                <a:off x="8848997" y="6359275"/>
                <a:ext cx="585214" cy="57607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sp>
            <p:nvSpPr>
              <p:cNvPr id="542" name="Freeform: Shape 1307">
                <a:extLst>
                  <a:ext uri="{FF2B5EF4-FFF2-40B4-BE49-F238E27FC236}">
                    <a16:creationId xmlns:a16="http://schemas.microsoft.com/office/drawing/2014/main" id="{BC05B2A2-8A35-4B4A-A3D0-520DF3640FE4}"/>
                  </a:ext>
                </a:extLst>
              </p:cNvPr>
              <p:cNvSpPr/>
              <p:nvPr/>
            </p:nvSpPr>
            <p:spPr>
              <a:xfrm>
                <a:off x="9277850" y="6769840"/>
                <a:ext cx="356615" cy="356615"/>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chemeClr val="tx1"/>
                </a:solidFill>
                <a:prstDash val="solid"/>
                <a:round/>
              </a:ln>
            </p:spPr>
            <p:txBody>
              <a:bodyPr rtlCol="0" anchor="ctr"/>
              <a:lstStyle/>
              <a:p>
                <a:pPr defTabSz="609562">
                  <a:defRPr/>
                </a:pPr>
                <a:endParaRPr lang="en-US" sz="1500">
                  <a:solidFill>
                    <a:srgbClr val="FFFFFF"/>
                  </a:solidFill>
                </a:endParaRPr>
              </a:p>
            </p:txBody>
          </p:sp>
        </p:grpSp>
      </p:grpSp>
      <p:sp>
        <p:nvSpPr>
          <p:cNvPr id="574" name="Rectangle 573">
            <a:extLst>
              <a:ext uri="{FF2B5EF4-FFF2-40B4-BE49-F238E27FC236}">
                <a16:creationId xmlns:a16="http://schemas.microsoft.com/office/drawing/2014/main" id="{A506F85D-EC46-41C7-8317-526CEEF8A0AA}"/>
              </a:ext>
            </a:extLst>
          </p:cNvPr>
          <p:cNvSpPr/>
          <p:nvPr/>
        </p:nvSpPr>
        <p:spPr>
          <a:xfrm>
            <a:off x="10103488" y="1765365"/>
            <a:ext cx="1753976" cy="492425"/>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5" name="Rectangle 574">
            <a:extLst>
              <a:ext uri="{FF2B5EF4-FFF2-40B4-BE49-F238E27FC236}">
                <a16:creationId xmlns:a16="http://schemas.microsoft.com/office/drawing/2014/main" id="{3DA75819-B4EE-4A4A-AC0E-AE9C24F32E91}"/>
              </a:ext>
            </a:extLst>
          </p:cNvPr>
          <p:cNvSpPr/>
          <p:nvPr/>
        </p:nvSpPr>
        <p:spPr>
          <a:xfrm>
            <a:off x="3380799" y="3348800"/>
            <a:ext cx="4677328" cy="1608506"/>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6" name="Rectangle 575">
            <a:extLst>
              <a:ext uri="{FF2B5EF4-FFF2-40B4-BE49-F238E27FC236}">
                <a16:creationId xmlns:a16="http://schemas.microsoft.com/office/drawing/2014/main" id="{2BBEF7ED-C475-4AD0-BF81-79EB90B3643D}"/>
              </a:ext>
            </a:extLst>
          </p:cNvPr>
          <p:cNvSpPr/>
          <p:nvPr/>
        </p:nvSpPr>
        <p:spPr>
          <a:xfrm>
            <a:off x="6922470" y="1765365"/>
            <a:ext cx="1342081" cy="1608506"/>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7" name="Chevron 5">
            <a:extLst>
              <a:ext uri="{FF2B5EF4-FFF2-40B4-BE49-F238E27FC236}">
                <a16:creationId xmlns:a16="http://schemas.microsoft.com/office/drawing/2014/main" id="{BB91BC34-A4A9-48BC-A632-F5B8AC504F93}"/>
              </a:ext>
            </a:extLst>
          </p:cNvPr>
          <p:cNvSpPr/>
          <p:nvPr/>
        </p:nvSpPr>
        <p:spPr>
          <a:xfrm>
            <a:off x="3238589" y="1175119"/>
            <a:ext cx="5084837" cy="469075"/>
          </a:xfrm>
          <a:prstGeom prst="chevron">
            <a:avLst/>
          </a:prstGeom>
          <a:solidFill>
            <a:srgbClr val="A166FF"/>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wrap="none" rtlCol="0" anchor="ctr"/>
          <a:lstStyle/>
          <a:p>
            <a:pPr algn="ctr" defTabSz="977841">
              <a:lnSpc>
                <a:spcPct val="90000"/>
              </a:lnSpc>
              <a:spcAft>
                <a:spcPct val="35000"/>
              </a:spcAft>
              <a:defRPr/>
            </a:pPr>
            <a:r>
              <a:rPr lang="en-US" sz="2167" b="1">
                <a:solidFill>
                  <a:schemeClr val="bg1"/>
                </a:solidFill>
                <a:latin typeface="+mj-lt"/>
                <a:ea typeface="Amazon Ember" charset="0"/>
                <a:cs typeface="Amazon Ember" charset="0"/>
              </a:rPr>
              <a:t>Mobilize</a:t>
            </a:r>
          </a:p>
        </p:txBody>
      </p:sp>
      <p:sp>
        <p:nvSpPr>
          <p:cNvPr id="578" name="Rectangle 577">
            <a:extLst>
              <a:ext uri="{FF2B5EF4-FFF2-40B4-BE49-F238E27FC236}">
                <a16:creationId xmlns:a16="http://schemas.microsoft.com/office/drawing/2014/main" id="{4E1EA41F-0121-479E-B079-AC27A0F3B160}"/>
              </a:ext>
            </a:extLst>
          </p:cNvPr>
          <p:cNvSpPr/>
          <p:nvPr/>
        </p:nvSpPr>
        <p:spPr>
          <a:xfrm>
            <a:off x="334537" y="2855016"/>
            <a:ext cx="2927551" cy="2102290"/>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79" name="Rectangle 578">
            <a:extLst>
              <a:ext uri="{FF2B5EF4-FFF2-40B4-BE49-F238E27FC236}">
                <a16:creationId xmlns:a16="http://schemas.microsoft.com/office/drawing/2014/main" id="{F02F7FCB-285B-4CC0-ADF5-3401E6E0ADF6}"/>
              </a:ext>
            </a:extLst>
          </p:cNvPr>
          <p:cNvSpPr/>
          <p:nvPr/>
        </p:nvSpPr>
        <p:spPr>
          <a:xfrm>
            <a:off x="9836805" y="2674114"/>
            <a:ext cx="1753976" cy="451432"/>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80" name="Rectangle 579">
            <a:extLst>
              <a:ext uri="{FF2B5EF4-FFF2-40B4-BE49-F238E27FC236}">
                <a16:creationId xmlns:a16="http://schemas.microsoft.com/office/drawing/2014/main" id="{AA96CD91-1B84-43EF-8766-613FED1F4771}"/>
              </a:ext>
            </a:extLst>
          </p:cNvPr>
          <p:cNvSpPr/>
          <p:nvPr/>
        </p:nvSpPr>
        <p:spPr>
          <a:xfrm>
            <a:off x="9994424" y="2306142"/>
            <a:ext cx="1753976" cy="451432"/>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81" name="Rectangle 580">
            <a:extLst>
              <a:ext uri="{FF2B5EF4-FFF2-40B4-BE49-F238E27FC236}">
                <a16:creationId xmlns:a16="http://schemas.microsoft.com/office/drawing/2014/main" id="{0498DA97-B177-48E3-AA6D-813DEBF22BC9}"/>
              </a:ext>
            </a:extLst>
          </p:cNvPr>
          <p:cNvSpPr/>
          <p:nvPr/>
        </p:nvSpPr>
        <p:spPr>
          <a:xfrm>
            <a:off x="8497815" y="3995826"/>
            <a:ext cx="2756926" cy="813027"/>
          </a:xfrm>
          <a:prstGeom prst="rect">
            <a:avLst/>
          </a:prstGeom>
          <a:solidFill>
            <a:schemeClr val="bg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1651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500"/>
                                        <p:tgtEl>
                                          <p:spTgt spid="402"/>
                                        </p:tgtEl>
                                      </p:cBhvr>
                                    </p:animEffect>
                                  </p:childTnLst>
                                </p:cTn>
                              </p:par>
                              <p:par>
                                <p:cTn id="8" presetID="35" presetClass="path" presetSubtype="0" decel="100000" fill="hold" nodeType="withEffect">
                                  <p:stCondLst>
                                    <p:cond delay="0"/>
                                  </p:stCondLst>
                                  <p:childTnLst>
                                    <p:animMotion origin="layout" path="M 1.90972E-6 3.82716E-6 L -0.00727 3.82716E-6 " pathEditMode="relative" rAng="0" ptsTypes="AA">
                                      <p:cBhvr>
                                        <p:cTn id="9" dur="500" spd="-100000" fill="hold"/>
                                        <p:tgtEl>
                                          <p:spTgt spid="402"/>
                                        </p:tgtEl>
                                        <p:attrNameLst>
                                          <p:attrName>ppt_x</p:attrName>
                                          <p:attrName>ppt_y</p:attrName>
                                        </p:attrNameLst>
                                      </p:cBhvr>
                                      <p:rCtr x="-369"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05"/>
                                        </p:tgtEl>
                                        <p:attrNameLst>
                                          <p:attrName>style.visibility</p:attrName>
                                        </p:attrNameLst>
                                      </p:cBhvr>
                                      <p:to>
                                        <p:strVal val="visible"/>
                                      </p:to>
                                    </p:set>
                                    <p:animEffect transition="in" filter="fade">
                                      <p:cBhvr>
                                        <p:cTn id="13" dur="500"/>
                                        <p:tgtEl>
                                          <p:spTgt spid="405"/>
                                        </p:tgtEl>
                                      </p:cBhvr>
                                    </p:animEffect>
                                  </p:childTnLst>
                                </p:cTn>
                              </p:par>
                              <p:par>
                                <p:cTn id="14" presetID="35" presetClass="path" presetSubtype="0" decel="100000" fill="hold" nodeType="withEffect">
                                  <p:stCondLst>
                                    <p:cond delay="0"/>
                                  </p:stCondLst>
                                  <p:childTnLst>
                                    <p:animMotion origin="layout" path="M 1.90972E-6 3.82716E-6 L -0.00727 3.82716E-6 " pathEditMode="relative" rAng="0" ptsTypes="AA">
                                      <p:cBhvr>
                                        <p:cTn id="15" dur="500" spd="-100000" fill="hold"/>
                                        <p:tgtEl>
                                          <p:spTgt spid="405"/>
                                        </p:tgtEl>
                                        <p:attrNameLst>
                                          <p:attrName>ppt_x</p:attrName>
                                          <p:attrName>ppt_y</p:attrName>
                                        </p:attrNameLst>
                                      </p:cBhvr>
                                      <p:rCtr x="-369"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96"/>
                                        </p:tgtEl>
                                        <p:attrNameLst>
                                          <p:attrName>style.visibility</p:attrName>
                                        </p:attrNameLst>
                                      </p:cBhvr>
                                      <p:to>
                                        <p:strVal val="visible"/>
                                      </p:to>
                                    </p:set>
                                    <p:animEffect transition="in" filter="fade">
                                      <p:cBhvr>
                                        <p:cTn id="19" dur="500"/>
                                        <p:tgtEl>
                                          <p:spTgt spid="396"/>
                                        </p:tgtEl>
                                      </p:cBhvr>
                                    </p:animEffect>
                                  </p:childTnLst>
                                </p:cTn>
                              </p:par>
                              <p:par>
                                <p:cTn id="20" presetID="35" presetClass="path" presetSubtype="0" decel="100000" fill="hold" nodeType="withEffect">
                                  <p:stCondLst>
                                    <p:cond delay="0"/>
                                  </p:stCondLst>
                                  <p:childTnLst>
                                    <p:animMotion origin="layout" path="M 1.90972E-6 3.82716E-6 L -0.00727 3.82716E-6 " pathEditMode="relative" rAng="0" ptsTypes="AA">
                                      <p:cBhvr>
                                        <p:cTn id="21" dur="500" spd="-100000" fill="hold"/>
                                        <p:tgtEl>
                                          <p:spTgt spid="396"/>
                                        </p:tgtEl>
                                        <p:attrNameLst>
                                          <p:attrName>ppt_x</p:attrName>
                                          <p:attrName>ppt_y</p:attrName>
                                        </p:attrNameLst>
                                      </p:cBhvr>
                                      <p:rCtr x="-369" y="0"/>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99"/>
                                        </p:tgtEl>
                                        <p:attrNameLst>
                                          <p:attrName>style.visibility</p:attrName>
                                        </p:attrNameLst>
                                      </p:cBhvr>
                                      <p:to>
                                        <p:strVal val="visible"/>
                                      </p:to>
                                    </p:set>
                                    <p:animEffect transition="in" filter="fade">
                                      <p:cBhvr>
                                        <p:cTn id="25" dur="500"/>
                                        <p:tgtEl>
                                          <p:spTgt spid="399"/>
                                        </p:tgtEl>
                                      </p:cBhvr>
                                    </p:animEffect>
                                  </p:childTnLst>
                                </p:cTn>
                              </p:par>
                              <p:par>
                                <p:cTn id="26" presetID="35" presetClass="path" presetSubtype="0" decel="100000" fill="hold" nodeType="withEffect">
                                  <p:stCondLst>
                                    <p:cond delay="0"/>
                                  </p:stCondLst>
                                  <p:childTnLst>
                                    <p:animMotion origin="layout" path="M 1.90972E-6 3.82716E-6 L -0.00727 3.82716E-6 " pathEditMode="relative" rAng="0" ptsTypes="AA">
                                      <p:cBhvr>
                                        <p:cTn id="27" dur="500" spd="-100000" fill="hold"/>
                                        <p:tgtEl>
                                          <p:spTgt spid="399"/>
                                        </p:tgtEl>
                                        <p:attrNameLst>
                                          <p:attrName>ppt_x</p:attrName>
                                          <p:attrName>ppt_y</p:attrName>
                                        </p:attrNameLst>
                                      </p:cBhvr>
                                      <p:rCtr x="-3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F5D63D-59C6-46B9-81D6-F55865E31D48}"/>
              </a:ext>
            </a:extLst>
          </p:cNvPr>
          <p:cNvSpPr/>
          <p:nvPr/>
        </p:nvSpPr>
        <p:spPr>
          <a:xfrm>
            <a:off x="5768095" y="5664065"/>
            <a:ext cx="1232977" cy="40366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 name="Title 1">
            <a:extLst>
              <a:ext uri="{FF2B5EF4-FFF2-40B4-BE49-F238E27FC236}">
                <a16:creationId xmlns:a16="http://schemas.microsoft.com/office/drawing/2014/main" id="{CBF84445-E460-4A87-B2D9-CD3177B73B4C}"/>
              </a:ext>
            </a:extLst>
          </p:cNvPr>
          <p:cNvSpPr>
            <a:spLocks noGrp="1"/>
          </p:cNvSpPr>
          <p:nvPr>
            <p:ph type="title"/>
          </p:nvPr>
        </p:nvSpPr>
        <p:spPr>
          <a:xfrm>
            <a:off x="838200" y="365125"/>
            <a:ext cx="10515600" cy="1325563"/>
          </a:xfrm>
        </p:spPr>
        <p:txBody>
          <a:bodyPr/>
          <a:lstStyle/>
          <a:p>
            <a:r>
              <a:rPr lang="en-US" dirty="0"/>
              <a:t>Portfolio Assessment Overview</a:t>
            </a:r>
          </a:p>
        </p:txBody>
      </p:sp>
      <p:grpSp>
        <p:nvGrpSpPr>
          <p:cNvPr id="6" name="Group 5">
            <a:extLst>
              <a:ext uri="{FF2B5EF4-FFF2-40B4-BE49-F238E27FC236}">
                <a16:creationId xmlns:a16="http://schemas.microsoft.com/office/drawing/2014/main" id="{22AC35B2-AF51-4B28-B7EE-69F18E2BEB6B}"/>
              </a:ext>
            </a:extLst>
          </p:cNvPr>
          <p:cNvGrpSpPr/>
          <p:nvPr/>
        </p:nvGrpSpPr>
        <p:grpSpPr>
          <a:xfrm>
            <a:off x="506510" y="907632"/>
            <a:ext cx="10272215" cy="2804903"/>
            <a:chOff x="607811" y="1302100"/>
            <a:chExt cx="12326658" cy="3365884"/>
          </a:xfrm>
        </p:grpSpPr>
        <p:sp>
          <p:nvSpPr>
            <p:cNvPr id="7" name="TextBox 6">
              <a:extLst>
                <a:ext uri="{FF2B5EF4-FFF2-40B4-BE49-F238E27FC236}">
                  <a16:creationId xmlns:a16="http://schemas.microsoft.com/office/drawing/2014/main" id="{FEA1C973-F529-4797-B37E-A0112650CD3E}"/>
                </a:ext>
              </a:extLst>
            </p:cNvPr>
            <p:cNvSpPr txBox="1"/>
            <p:nvPr/>
          </p:nvSpPr>
          <p:spPr>
            <a:xfrm>
              <a:off x="607811" y="1302100"/>
              <a:ext cx="4243470" cy="277076"/>
            </a:xfrm>
            <a:prstGeom prst="rect">
              <a:avLst/>
            </a:prstGeom>
            <a:noFill/>
          </p:spPr>
          <p:txBody>
            <a:bodyPr wrap="none" lIns="0" tIns="0" rIns="0" bIns="0" rtlCol="0">
              <a:spAutoFit/>
            </a:bodyPr>
            <a:lstStyle/>
            <a:p>
              <a:pPr algn="ctr" defTabSz="609576">
                <a:lnSpc>
                  <a:spcPct val="90000"/>
                </a:lnSpc>
                <a:spcAft>
                  <a:spcPts val="1500"/>
                </a:spcAft>
                <a:defRPr/>
              </a:pPr>
              <a:r>
                <a:rPr lang="en-US" sz="1667" b="1" dirty="0">
                  <a:solidFill>
                    <a:srgbClr val="FFFFFF"/>
                  </a:solidFill>
                  <a:latin typeface="Amazon Ember"/>
                </a:rPr>
                <a:t>Disconnected and incomplete data </a:t>
              </a:r>
            </a:p>
          </p:txBody>
        </p:sp>
        <p:sp>
          <p:nvSpPr>
            <p:cNvPr id="8" name="TextBox 7">
              <a:extLst>
                <a:ext uri="{FF2B5EF4-FFF2-40B4-BE49-F238E27FC236}">
                  <a16:creationId xmlns:a16="http://schemas.microsoft.com/office/drawing/2014/main" id="{22FDE01A-7B5C-41DD-B9CC-E4159AA9862B}"/>
                </a:ext>
              </a:extLst>
            </p:cNvPr>
            <p:cNvSpPr txBox="1"/>
            <p:nvPr/>
          </p:nvSpPr>
          <p:spPr>
            <a:xfrm>
              <a:off x="7543983" y="1314573"/>
              <a:ext cx="1731245" cy="277076"/>
            </a:xfrm>
            <a:prstGeom prst="rect">
              <a:avLst/>
            </a:prstGeom>
            <a:noFill/>
          </p:spPr>
          <p:txBody>
            <a:bodyPr wrap="none" lIns="0" tIns="0" rIns="0" bIns="0" rtlCol="0">
              <a:spAutoFit/>
            </a:bodyPr>
            <a:lstStyle/>
            <a:p>
              <a:pPr algn="ctr" defTabSz="609576">
                <a:lnSpc>
                  <a:spcPct val="90000"/>
                </a:lnSpc>
                <a:spcAft>
                  <a:spcPts val="1500"/>
                </a:spcAft>
                <a:defRPr/>
              </a:pPr>
              <a:r>
                <a:rPr lang="en-US" sz="1667" b="1" dirty="0">
                  <a:solidFill>
                    <a:srgbClr val="FFFFFF"/>
                  </a:solidFill>
                  <a:latin typeface="Amazon Ember"/>
                </a:rPr>
                <a:t>Organize Data</a:t>
              </a:r>
            </a:p>
          </p:txBody>
        </p:sp>
        <p:sp>
          <p:nvSpPr>
            <p:cNvPr id="9" name="TextBox 8">
              <a:extLst>
                <a:ext uri="{FF2B5EF4-FFF2-40B4-BE49-F238E27FC236}">
                  <a16:creationId xmlns:a16="http://schemas.microsoft.com/office/drawing/2014/main" id="{1CECA4A5-DEC8-427F-8C64-47211D23DCA7}"/>
                </a:ext>
              </a:extLst>
            </p:cNvPr>
            <p:cNvSpPr txBox="1"/>
            <p:nvPr/>
          </p:nvSpPr>
          <p:spPr>
            <a:xfrm>
              <a:off x="11947660" y="1325493"/>
              <a:ext cx="986809" cy="277076"/>
            </a:xfrm>
            <a:prstGeom prst="rect">
              <a:avLst/>
            </a:prstGeom>
            <a:noFill/>
          </p:spPr>
          <p:txBody>
            <a:bodyPr wrap="none" lIns="0" tIns="0" rIns="0" bIns="0" rtlCol="0">
              <a:spAutoFit/>
            </a:bodyPr>
            <a:lstStyle/>
            <a:p>
              <a:pPr defTabSz="609576">
                <a:lnSpc>
                  <a:spcPct val="90000"/>
                </a:lnSpc>
                <a:spcAft>
                  <a:spcPts val="1500"/>
                </a:spcAft>
                <a:defRPr/>
              </a:pPr>
              <a:r>
                <a:rPr lang="en-US" sz="1667" b="1" dirty="0">
                  <a:solidFill>
                    <a:srgbClr val="FFFFFF"/>
                  </a:solidFill>
                  <a:latin typeface="Amazon Ember"/>
                </a:rPr>
                <a:t>Outputs</a:t>
              </a:r>
            </a:p>
          </p:txBody>
        </p:sp>
        <p:grpSp>
          <p:nvGrpSpPr>
            <p:cNvPr id="10" name="Group 9">
              <a:extLst>
                <a:ext uri="{FF2B5EF4-FFF2-40B4-BE49-F238E27FC236}">
                  <a16:creationId xmlns:a16="http://schemas.microsoft.com/office/drawing/2014/main" id="{7705BCCB-698E-4F2B-82BA-C0ED3AD243F6}"/>
                </a:ext>
              </a:extLst>
            </p:cNvPr>
            <p:cNvGrpSpPr/>
            <p:nvPr/>
          </p:nvGrpSpPr>
          <p:grpSpPr>
            <a:xfrm>
              <a:off x="6585596" y="2033369"/>
              <a:ext cx="3180623" cy="2634615"/>
              <a:chOff x="5338763" y="5124449"/>
              <a:chExt cx="3949700" cy="2634615"/>
            </a:xfrm>
          </p:grpSpPr>
          <p:sp>
            <p:nvSpPr>
              <p:cNvPr id="102" name="Freeform 9">
                <a:extLst>
                  <a:ext uri="{FF2B5EF4-FFF2-40B4-BE49-F238E27FC236}">
                    <a16:creationId xmlns:a16="http://schemas.microsoft.com/office/drawing/2014/main" id="{026020F8-6D7B-4FA0-80C4-9E1D8E01BEDD}"/>
                  </a:ext>
                </a:extLst>
              </p:cNvPr>
              <p:cNvSpPr>
                <a:spLocks/>
              </p:cNvSpPr>
              <p:nvPr/>
            </p:nvSpPr>
            <p:spPr bwMode="auto">
              <a:xfrm>
                <a:off x="5338763" y="5124449"/>
                <a:ext cx="3949700" cy="902501"/>
              </a:xfrm>
              <a:custGeom>
                <a:avLst/>
                <a:gdLst>
                  <a:gd name="T0" fmla="*/ 0 w 2488"/>
                  <a:gd name="T1" fmla="*/ 0 h 684"/>
                  <a:gd name="T2" fmla="*/ 332 w 2488"/>
                  <a:gd name="T3" fmla="*/ 0 h 684"/>
                  <a:gd name="T4" fmla="*/ 2129 w 2488"/>
                  <a:gd name="T5" fmla="*/ 684 h 684"/>
                  <a:gd name="T6" fmla="*/ 2488 w 2488"/>
                  <a:gd name="T7" fmla="*/ 684 h 684"/>
                </a:gdLst>
                <a:ahLst/>
                <a:cxnLst>
                  <a:cxn ang="0">
                    <a:pos x="T0" y="T1"/>
                  </a:cxn>
                  <a:cxn ang="0">
                    <a:pos x="T2" y="T3"/>
                  </a:cxn>
                  <a:cxn ang="0">
                    <a:pos x="T4" y="T5"/>
                  </a:cxn>
                  <a:cxn ang="0">
                    <a:pos x="T6" y="T7"/>
                  </a:cxn>
                </a:cxnLst>
                <a:rect l="0" t="0" r="r" b="b"/>
                <a:pathLst>
                  <a:path w="2488" h="684">
                    <a:moveTo>
                      <a:pt x="0" y="0"/>
                    </a:moveTo>
                    <a:lnTo>
                      <a:pt x="332" y="0"/>
                    </a:lnTo>
                    <a:lnTo>
                      <a:pt x="2129" y="684"/>
                    </a:lnTo>
                    <a:lnTo>
                      <a:pt x="2488" y="68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sp>
            <p:nvSpPr>
              <p:cNvPr id="103" name="Freeform 9">
                <a:extLst>
                  <a:ext uri="{FF2B5EF4-FFF2-40B4-BE49-F238E27FC236}">
                    <a16:creationId xmlns:a16="http://schemas.microsoft.com/office/drawing/2014/main" id="{175100F0-40B5-41D0-BBB8-18A42EE02C1F}"/>
                  </a:ext>
                </a:extLst>
              </p:cNvPr>
              <p:cNvSpPr>
                <a:spLocks/>
              </p:cNvSpPr>
              <p:nvPr/>
            </p:nvSpPr>
            <p:spPr bwMode="auto">
              <a:xfrm flipV="1">
                <a:off x="5338763" y="6896230"/>
                <a:ext cx="3949700" cy="862834"/>
              </a:xfrm>
              <a:custGeom>
                <a:avLst/>
                <a:gdLst>
                  <a:gd name="T0" fmla="*/ 0 w 2488"/>
                  <a:gd name="T1" fmla="*/ 0 h 684"/>
                  <a:gd name="T2" fmla="*/ 332 w 2488"/>
                  <a:gd name="T3" fmla="*/ 0 h 684"/>
                  <a:gd name="T4" fmla="*/ 2129 w 2488"/>
                  <a:gd name="T5" fmla="*/ 684 h 684"/>
                  <a:gd name="T6" fmla="*/ 2488 w 2488"/>
                  <a:gd name="T7" fmla="*/ 684 h 684"/>
                </a:gdLst>
                <a:ahLst/>
                <a:cxnLst>
                  <a:cxn ang="0">
                    <a:pos x="T0" y="T1"/>
                  </a:cxn>
                  <a:cxn ang="0">
                    <a:pos x="T2" y="T3"/>
                  </a:cxn>
                  <a:cxn ang="0">
                    <a:pos x="T4" y="T5"/>
                  </a:cxn>
                  <a:cxn ang="0">
                    <a:pos x="T6" y="T7"/>
                  </a:cxn>
                </a:cxnLst>
                <a:rect l="0" t="0" r="r" b="b"/>
                <a:pathLst>
                  <a:path w="2488" h="684">
                    <a:moveTo>
                      <a:pt x="0" y="0"/>
                    </a:moveTo>
                    <a:lnTo>
                      <a:pt x="332" y="0"/>
                    </a:lnTo>
                    <a:lnTo>
                      <a:pt x="2129" y="684"/>
                    </a:lnTo>
                    <a:lnTo>
                      <a:pt x="2488" y="68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defTabSz="609576">
                  <a:defRPr/>
                </a:pPr>
                <a:endParaRPr lang="en-US" sz="2400" dirty="0">
                  <a:solidFill>
                    <a:srgbClr val="FFFFFF"/>
                  </a:solidFill>
                  <a:latin typeface="Amazon Ember"/>
                </a:endParaRPr>
              </a:p>
            </p:txBody>
          </p:sp>
        </p:grpSp>
        <p:sp>
          <p:nvSpPr>
            <p:cNvPr id="11" name="Freeform 5">
              <a:extLst>
                <a:ext uri="{FF2B5EF4-FFF2-40B4-BE49-F238E27FC236}">
                  <a16:creationId xmlns:a16="http://schemas.microsoft.com/office/drawing/2014/main" id="{862A75D5-690B-4937-AD1B-CE64C6D71DD3}"/>
                </a:ext>
              </a:extLst>
            </p:cNvPr>
            <p:cNvSpPr>
              <a:spLocks/>
            </p:cNvSpPr>
            <p:nvPr/>
          </p:nvSpPr>
          <p:spPr bwMode="auto">
            <a:xfrm>
              <a:off x="6080572" y="2177404"/>
              <a:ext cx="1005840" cy="1005840"/>
            </a:xfrm>
            <a:custGeom>
              <a:avLst/>
              <a:gdLst>
                <a:gd name="connsiteX0" fmla="*/ 0 w 1005840"/>
                <a:gd name="connsiteY0" fmla="*/ 502920 h 1005840"/>
                <a:gd name="connsiteX1" fmla="*/ 502920 w 1005840"/>
                <a:gd name="connsiteY1" fmla="*/ 0 h 1005840"/>
                <a:gd name="connsiteX2" fmla="*/ 1005840 w 1005840"/>
                <a:gd name="connsiteY2" fmla="*/ 502920 h 1005840"/>
                <a:gd name="connsiteX3" fmla="*/ 502920 w 1005840"/>
                <a:gd name="connsiteY3" fmla="*/ 1005840 h 1005840"/>
                <a:gd name="connsiteX4" fmla="*/ 0 w 1005840"/>
                <a:gd name="connsiteY4" fmla="*/ 50292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1005840">
                  <a:moveTo>
                    <a:pt x="0" y="502920"/>
                  </a:moveTo>
                  <a:cubicBezTo>
                    <a:pt x="0" y="225165"/>
                    <a:pt x="225165" y="0"/>
                    <a:pt x="502920" y="0"/>
                  </a:cubicBezTo>
                  <a:cubicBezTo>
                    <a:pt x="780675" y="0"/>
                    <a:pt x="1005840" y="225165"/>
                    <a:pt x="1005840" y="502920"/>
                  </a:cubicBezTo>
                  <a:cubicBezTo>
                    <a:pt x="1005840" y="780675"/>
                    <a:pt x="780675" y="1005840"/>
                    <a:pt x="502920" y="1005840"/>
                  </a:cubicBezTo>
                  <a:cubicBezTo>
                    <a:pt x="225165" y="1005840"/>
                    <a:pt x="0" y="780675"/>
                    <a:pt x="0" y="502920"/>
                  </a:cubicBezTo>
                  <a:close/>
                </a:path>
              </a:pathLst>
            </a:custGeom>
            <a:noFill/>
            <a:ln w="19050">
              <a:solidFill>
                <a:schemeClr val="accent1"/>
              </a:solidFill>
            </a:ln>
          </p:spPr>
          <p:txBody>
            <a:bodyPr vert="horz" wrap="none" lIns="0" tIns="0" rIns="0" bIns="0" numCol="1" anchor="ctr" anchorCtr="0" compatLnSpc="1">
              <a:prstTxWarp prst="textNoShape">
                <a:avLst/>
              </a:prstTxWarp>
            </a:bodyPr>
            <a:lstStyle/>
            <a:p>
              <a:pPr algn="ctr" defTabSz="609576">
                <a:defRPr/>
              </a:pPr>
              <a:r>
                <a:rPr lang="en-US" sz="917" dirty="0">
                  <a:solidFill>
                    <a:srgbClr val="FFFFFF"/>
                  </a:solidFill>
                  <a:latin typeface="Amazon Ember"/>
                </a:rPr>
                <a:t>Applications</a:t>
              </a:r>
            </a:p>
          </p:txBody>
        </p:sp>
        <p:sp>
          <p:nvSpPr>
            <p:cNvPr id="12" name="Freeform 5">
              <a:extLst>
                <a:ext uri="{FF2B5EF4-FFF2-40B4-BE49-F238E27FC236}">
                  <a16:creationId xmlns:a16="http://schemas.microsoft.com/office/drawing/2014/main" id="{00CA38FC-051F-4327-90A9-E91569D38861}"/>
                </a:ext>
              </a:extLst>
            </p:cNvPr>
            <p:cNvSpPr>
              <a:spLocks/>
            </p:cNvSpPr>
            <p:nvPr/>
          </p:nvSpPr>
          <p:spPr bwMode="auto">
            <a:xfrm>
              <a:off x="6544944" y="3391742"/>
              <a:ext cx="1005840" cy="1005840"/>
            </a:xfrm>
            <a:custGeom>
              <a:avLst/>
              <a:gdLst>
                <a:gd name="connsiteX0" fmla="*/ 0 w 1005840"/>
                <a:gd name="connsiteY0" fmla="*/ 502920 h 1005840"/>
                <a:gd name="connsiteX1" fmla="*/ 502920 w 1005840"/>
                <a:gd name="connsiteY1" fmla="*/ 0 h 1005840"/>
                <a:gd name="connsiteX2" fmla="*/ 1005840 w 1005840"/>
                <a:gd name="connsiteY2" fmla="*/ 502920 h 1005840"/>
                <a:gd name="connsiteX3" fmla="*/ 502920 w 1005840"/>
                <a:gd name="connsiteY3" fmla="*/ 1005840 h 1005840"/>
                <a:gd name="connsiteX4" fmla="*/ 0 w 1005840"/>
                <a:gd name="connsiteY4" fmla="*/ 50292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1005840">
                  <a:moveTo>
                    <a:pt x="0" y="502920"/>
                  </a:moveTo>
                  <a:cubicBezTo>
                    <a:pt x="0" y="225165"/>
                    <a:pt x="225165" y="0"/>
                    <a:pt x="502920" y="0"/>
                  </a:cubicBezTo>
                  <a:cubicBezTo>
                    <a:pt x="780675" y="0"/>
                    <a:pt x="1005840" y="225165"/>
                    <a:pt x="1005840" y="502920"/>
                  </a:cubicBezTo>
                  <a:cubicBezTo>
                    <a:pt x="1005840" y="780675"/>
                    <a:pt x="780675" y="1005840"/>
                    <a:pt x="502920" y="1005840"/>
                  </a:cubicBezTo>
                  <a:cubicBezTo>
                    <a:pt x="225165" y="1005840"/>
                    <a:pt x="0" y="780675"/>
                    <a:pt x="0" y="502920"/>
                  </a:cubicBezTo>
                  <a:close/>
                </a:path>
              </a:pathLst>
            </a:custGeom>
            <a:noFill/>
            <a:ln w="19050">
              <a:solidFill>
                <a:schemeClr val="accent1"/>
              </a:solidFill>
            </a:ln>
          </p:spPr>
          <p:txBody>
            <a:bodyPr vert="horz" wrap="none" lIns="0" tIns="0" rIns="0" bIns="0" numCol="1" anchor="ctr" anchorCtr="0" compatLnSpc="1">
              <a:prstTxWarp prst="textNoShape">
                <a:avLst/>
              </a:prstTxWarp>
            </a:bodyPr>
            <a:lstStyle/>
            <a:p>
              <a:pPr algn="ctr" defTabSz="609576">
                <a:defRPr/>
              </a:pPr>
              <a:r>
                <a:rPr lang="en-US" sz="917" dirty="0">
                  <a:solidFill>
                    <a:srgbClr val="FFFFFF"/>
                  </a:solidFill>
                  <a:latin typeface="Amazon Ember"/>
                </a:rPr>
                <a:t>Performance</a:t>
              </a:r>
            </a:p>
          </p:txBody>
        </p:sp>
        <p:sp>
          <p:nvSpPr>
            <p:cNvPr id="13" name="Freeform 5">
              <a:extLst>
                <a:ext uri="{FF2B5EF4-FFF2-40B4-BE49-F238E27FC236}">
                  <a16:creationId xmlns:a16="http://schemas.microsoft.com/office/drawing/2014/main" id="{0D086593-081D-4841-8D2D-CD26A87D6678}"/>
                </a:ext>
              </a:extLst>
            </p:cNvPr>
            <p:cNvSpPr>
              <a:spLocks/>
            </p:cNvSpPr>
            <p:nvPr/>
          </p:nvSpPr>
          <p:spPr bwMode="auto">
            <a:xfrm>
              <a:off x="7628486" y="2769828"/>
              <a:ext cx="1005840" cy="1005840"/>
            </a:xfrm>
            <a:custGeom>
              <a:avLst/>
              <a:gdLst>
                <a:gd name="connsiteX0" fmla="*/ 0 w 1005840"/>
                <a:gd name="connsiteY0" fmla="*/ 502920 h 1005840"/>
                <a:gd name="connsiteX1" fmla="*/ 502920 w 1005840"/>
                <a:gd name="connsiteY1" fmla="*/ 0 h 1005840"/>
                <a:gd name="connsiteX2" fmla="*/ 1005840 w 1005840"/>
                <a:gd name="connsiteY2" fmla="*/ 502920 h 1005840"/>
                <a:gd name="connsiteX3" fmla="*/ 502920 w 1005840"/>
                <a:gd name="connsiteY3" fmla="*/ 1005840 h 1005840"/>
                <a:gd name="connsiteX4" fmla="*/ 0 w 1005840"/>
                <a:gd name="connsiteY4" fmla="*/ 50292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1005840">
                  <a:moveTo>
                    <a:pt x="0" y="502920"/>
                  </a:moveTo>
                  <a:cubicBezTo>
                    <a:pt x="0" y="225165"/>
                    <a:pt x="225165" y="0"/>
                    <a:pt x="502920" y="0"/>
                  </a:cubicBezTo>
                  <a:cubicBezTo>
                    <a:pt x="780675" y="0"/>
                    <a:pt x="1005840" y="225165"/>
                    <a:pt x="1005840" y="502920"/>
                  </a:cubicBezTo>
                  <a:cubicBezTo>
                    <a:pt x="1005840" y="780675"/>
                    <a:pt x="780675" y="1005840"/>
                    <a:pt x="502920" y="1005840"/>
                  </a:cubicBezTo>
                  <a:cubicBezTo>
                    <a:pt x="225165" y="1005840"/>
                    <a:pt x="0" y="780675"/>
                    <a:pt x="0" y="502920"/>
                  </a:cubicBezTo>
                  <a:close/>
                </a:path>
              </a:pathLst>
            </a:custGeom>
            <a:noFill/>
            <a:ln w="19050">
              <a:solidFill>
                <a:schemeClr val="accent1"/>
              </a:solidFill>
            </a:ln>
          </p:spPr>
          <p:txBody>
            <a:bodyPr vert="horz" wrap="none" lIns="0" tIns="0" rIns="0" bIns="0" numCol="1" anchor="ctr" anchorCtr="0" compatLnSpc="1">
              <a:prstTxWarp prst="textNoShape">
                <a:avLst/>
              </a:prstTxWarp>
            </a:bodyPr>
            <a:lstStyle/>
            <a:p>
              <a:pPr algn="ctr" defTabSz="609576">
                <a:defRPr/>
              </a:pPr>
              <a:r>
                <a:rPr lang="en-US" sz="917" dirty="0">
                  <a:solidFill>
                    <a:srgbClr val="FFFFFF"/>
                  </a:solidFill>
                  <a:latin typeface="Amazon Ember"/>
                </a:rPr>
                <a:t>Infrastructure</a:t>
              </a:r>
            </a:p>
          </p:txBody>
        </p:sp>
        <p:cxnSp>
          <p:nvCxnSpPr>
            <p:cNvPr id="14" name="Straight Arrow Connector 13">
              <a:extLst>
                <a:ext uri="{FF2B5EF4-FFF2-40B4-BE49-F238E27FC236}">
                  <a16:creationId xmlns:a16="http://schemas.microsoft.com/office/drawing/2014/main" id="{12E5DE93-2683-452B-AC0D-5E025F36980F}"/>
                </a:ext>
              </a:extLst>
            </p:cNvPr>
            <p:cNvCxnSpPr>
              <a:cxnSpLocks/>
            </p:cNvCxnSpPr>
            <p:nvPr/>
          </p:nvCxnSpPr>
          <p:spPr>
            <a:xfrm>
              <a:off x="4458634" y="2852047"/>
              <a:ext cx="1244093"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7675BA6-B942-4BB0-BAA9-2B778583D753}"/>
                </a:ext>
              </a:extLst>
            </p:cNvPr>
            <p:cNvCxnSpPr>
              <a:cxnSpLocks/>
            </p:cNvCxnSpPr>
            <p:nvPr/>
          </p:nvCxnSpPr>
          <p:spPr>
            <a:xfrm>
              <a:off x="4259766" y="3151842"/>
              <a:ext cx="1532432"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3A471A-48A0-46D2-8234-F93429D2A32F}"/>
                </a:ext>
              </a:extLst>
            </p:cNvPr>
            <p:cNvCxnSpPr>
              <a:cxnSpLocks/>
            </p:cNvCxnSpPr>
            <p:nvPr/>
          </p:nvCxnSpPr>
          <p:spPr>
            <a:xfrm>
              <a:off x="4126750" y="3451637"/>
              <a:ext cx="2069343"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7BA428-DEDB-4D8A-BC0B-345801A1A0B0}"/>
                </a:ext>
              </a:extLst>
            </p:cNvPr>
            <p:cNvCxnSpPr>
              <a:cxnSpLocks/>
            </p:cNvCxnSpPr>
            <p:nvPr/>
          </p:nvCxnSpPr>
          <p:spPr>
            <a:xfrm>
              <a:off x="4554697" y="3751432"/>
              <a:ext cx="1237501"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ED3BE5-5A10-44E5-AC01-246CC0A3624E}"/>
                </a:ext>
              </a:extLst>
            </p:cNvPr>
            <p:cNvCxnSpPr>
              <a:cxnSpLocks/>
            </p:cNvCxnSpPr>
            <p:nvPr/>
          </p:nvCxnSpPr>
          <p:spPr>
            <a:xfrm>
              <a:off x="4668305" y="4051227"/>
              <a:ext cx="1650307"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E78E81-EEF5-49E4-BA95-238C5CE575EF}"/>
                </a:ext>
              </a:extLst>
            </p:cNvPr>
            <p:cNvCxnSpPr>
              <a:cxnSpLocks/>
            </p:cNvCxnSpPr>
            <p:nvPr/>
          </p:nvCxnSpPr>
          <p:spPr>
            <a:xfrm>
              <a:off x="4850319" y="4351024"/>
              <a:ext cx="1345774"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5396CA-31FD-4BEB-9407-5CDAB1ACB25E}"/>
                </a:ext>
              </a:extLst>
            </p:cNvPr>
            <p:cNvCxnSpPr>
              <a:cxnSpLocks/>
            </p:cNvCxnSpPr>
            <p:nvPr/>
          </p:nvCxnSpPr>
          <p:spPr>
            <a:xfrm>
              <a:off x="4645921" y="2552252"/>
              <a:ext cx="1146277"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BB82DFD-1E4A-4958-B255-2912AB7DA90D}"/>
                </a:ext>
              </a:extLst>
            </p:cNvPr>
            <p:cNvCxnSpPr>
              <a:cxnSpLocks/>
            </p:cNvCxnSpPr>
            <p:nvPr/>
          </p:nvCxnSpPr>
          <p:spPr>
            <a:xfrm>
              <a:off x="4458634" y="2252457"/>
              <a:ext cx="1333564" cy="0"/>
            </a:xfrm>
            <a:prstGeom prst="straightConnector1">
              <a:avLst/>
            </a:prstGeom>
            <a:ln w="19050">
              <a:solidFill>
                <a:schemeClr val="tx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6B244A-FA79-4B59-B6DD-0DC5E07A7B1F}"/>
                </a:ext>
              </a:extLst>
            </p:cNvPr>
            <p:cNvCxnSpPr>
              <a:cxnSpLocks/>
            </p:cNvCxnSpPr>
            <p:nvPr/>
          </p:nvCxnSpPr>
          <p:spPr>
            <a:xfrm>
              <a:off x="8854669" y="3353548"/>
              <a:ext cx="2170654" cy="0"/>
            </a:xfrm>
            <a:prstGeom prst="straightConnector1">
              <a:avLst/>
            </a:prstGeom>
            <a:ln w="38100">
              <a:solidFill>
                <a:schemeClr val="accent1"/>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82968C3-AC73-48D2-94F7-32156A783A9D}"/>
                </a:ext>
              </a:extLst>
            </p:cNvPr>
            <p:cNvSpPr>
              <a:spLocks noChangeAspect="1"/>
            </p:cNvSpPr>
            <p:nvPr/>
          </p:nvSpPr>
          <p:spPr bwMode="auto">
            <a:xfrm>
              <a:off x="11350654" y="4384463"/>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81000" tIns="0" rIns="0" bIns="0" numCol="1" spcCol="0" rtlCol="0" fromWordArt="0" anchor="ctr" anchorCtr="0" forceAA="0" compatLnSpc="1">
              <a:prstTxWarp prst="textNoShape">
                <a:avLst/>
              </a:prstTxWarp>
              <a:noAutofit/>
            </a:bodyPr>
            <a:lstStyle/>
            <a:p>
              <a:pPr defTabSz="777029" fontAlgn="base">
                <a:spcBef>
                  <a:spcPct val="0"/>
                </a:spcBef>
                <a:spcAft>
                  <a:spcPct val="0"/>
                </a:spcAft>
                <a:defRPr/>
              </a:pPr>
              <a:r>
                <a:rPr lang="en-US" sz="1667" dirty="0">
                  <a:solidFill>
                    <a:srgbClr val="FFFFFF"/>
                  </a:solidFill>
                  <a:ea typeface="Segoe UI" pitchFamily="34" charset="0"/>
                  <a:cs typeface="Segoe UI" pitchFamily="34" charset="0"/>
                </a:rPr>
                <a:t>Prioritization</a:t>
              </a:r>
              <a:endParaRPr lang="en-US" sz="2000" dirty="0">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E6C5A166-7129-453E-B091-91DB7EEB5451}"/>
                </a:ext>
              </a:extLst>
            </p:cNvPr>
            <p:cNvSpPr>
              <a:spLocks noChangeAspect="1"/>
            </p:cNvSpPr>
            <p:nvPr/>
          </p:nvSpPr>
          <p:spPr bwMode="auto">
            <a:xfrm>
              <a:off x="11343441" y="2830361"/>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81000" tIns="0" rIns="0" bIns="0" numCol="1" spcCol="0" rtlCol="0" fromWordArt="0" anchor="ctr" anchorCtr="0" forceAA="0" compatLnSpc="1">
              <a:prstTxWarp prst="textNoShape">
                <a:avLst/>
              </a:prstTxWarp>
              <a:noAutofit/>
            </a:bodyPr>
            <a:lstStyle/>
            <a:p>
              <a:pPr defTabSz="777029" fontAlgn="base">
                <a:spcBef>
                  <a:spcPct val="0"/>
                </a:spcBef>
                <a:spcAft>
                  <a:spcPct val="0"/>
                </a:spcAft>
                <a:defRPr/>
              </a:pPr>
              <a:r>
                <a:rPr lang="en-US" sz="1667" dirty="0">
                  <a:solidFill>
                    <a:srgbClr val="FFFFFF"/>
                  </a:solidFill>
                  <a:ea typeface="Segoe UI" pitchFamily="34" charset="0"/>
                  <a:cs typeface="Segoe UI" pitchFamily="34" charset="0"/>
                </a:rPr>
                <a:t>Application Portfolio</a:t>
              </a:r>
              <a:endParaRPr lang="en-US" sz="2000" dirty="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A91B1D4B-DF30-44DB-880E-D325A021863E}"/>
                </a:ext>
              </a:extLst>
            </p:cNvPr>
            <p:cNvSpPr>
              <a:spLocks noChangeAspect="1"/>
            </p:cNvSpPr>
            <p:nvPr/>
          </p:nvSpPr>
          <p:spPr bwMode="auto">
            <a:xfrm>
              <a:off x="11341294" y="3215341"/>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81000" tIns="0" rIns="0" bIns="0" numCol="1" spcCol="0" rtlCol="0" fromWordArt="0" anchor="ctr" anchorCtr="0" forceAA="0" compatLnSpc="1">
              <a:prstTxWarp prst="textNoShape">
                <a:avLst/>
              </a:prstTxWarp>
              <a:noAutofit/>
            </a:bodyPr>
            <a:lstStyle/>
            <a:p>
              <a:pPr defTabSz="777029" fontAlgn="base">
                <a:spcBef>
                  <a:spcPct val="0"/>
                </a:spcBef>
                <a:spcAft>
                  <a:spcPct val="0"/>
                </a:spcAft>
                <a:defRPr/>
              </a:pPr>
              <a:r>
                <a:rPr lang="en-US" sz="1667" dirty="0">
                  <a:solidFill>
                    <a:srgbClr val="FFFFFF"/>
                  </a:solidFill>
                  <a:ea typeface="Segoe UI" pitchFamily="34" charset="0"/>
                  <a:cs typeface="Segoe UI" pitchFamily="34" charset="0"/>
                </a:rPr>
                <a:t>7R Disposition Tree</a:t>
              </a:r>
              <a:endParaRPr lang="en-US" sz="2000" dirty="0">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3FF1F0AB-D8C2-40F0-B6D9-76A6511B0E12}"/>
                </a:ext>
              </a:extLst>
            </p:cNvPr>
            <p:cNvSpPr>
              <a:spLocks noChangeAspect="1"/>
            </p:cNvSpPr>
            <p:nvPr/>
          </p:nvSpPr>
          <p:spPr bwMode="auto">
            <a:xfrm>
              <a:off x="11341294" y="2448406"/>
              <a:ext cx="182880" cy="1828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81000" tIns="0" rIns="0" bIns="0" numCol="1" spcCol="0" rtlCol="0" fromWordArt="0" anchor="ctr" anchorCtr="0" forceAA="0" compatLnSpc="1">
              <a:prstTxWarp prst="textNoShape">
                <a:avLst/>
              </a:prstTxWarp>
              <a:noAutofit/>
            </a:bodyPr>
            <a:lstStyle/>
            <a:p>
              <a:pPr defTabSz="777029" fontAlgn="base">
                <a:spcBef>
                  <a:spcPct val="0"/>
                </a:spcBef>
                <a:spcAft>
                  <a:spcPct val="0"/>
                </a:spcAft>
                <a:defRPr/>
              </a:pPr>
              <a:r>
                <a:rPr lang="en-US" sz="1667" dirty="0">
                  <a:solidFill>
                    <a:srgbClr val="FFFFFF"/>
                  </a:solidFill>
                  <a:latin typeface="Amazon Ember"/>
                  <a:ea typeface="Segoe UI" pitchFamily="34" charset="0"/>
                  <a:cs typeface="Segoe UI" pitchFamily="34" charset="0"/>
                </a:rPr>
                <a:t>Assets &amp; Dependencies</a:t>
              </a:r>
              <a:endParaRPr lang="en-US" sz="2000" dirty="0">
                <a:solidFill>
                  <a:srgbClr val="FFFFFF"/>
                </a:solidFill>
                <a:latin typeface="Amazon Ember"/>
                <a:ea typeface="Segoe UI" pitchFamily="34" charset="0"/>
                <a:cs typeface="Segoe UI" pitchFamily="34" charset="0"/>
              </a:endParaRPr>
            </a:p>
          </p:txBody>
        </p:sp>
        <p:sp>
          <p:nvSpPr>
            <p:cNvPr id="27" name="Freeform 10">
              <a:extLst>
                <a:ext uri="{FF2B5EF4-FFF2-40B4-BE49-F238E27FC236}">
                  <a16:creationId xmlns:a16="http://schemas.microsoft.com/office/drawing/2014/main" id="{008E1A5B-5EF9-4751-BA30-2D70F23A521D}"/>
                </a:ext>
              </a:extLst>
            </p:cNvPr>
            <p:cNvSpPr>
              <a:spLocks/>
            </p:cNvSpPr>
            <p:nvPr/>
          </p:nvSpPr>
          <p:spPr bwMode="auto">
            <a:xfrm>
              <a:off x="2282931" y="3730592"/>
              <a:ext cx="636713" cy="30762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833" dirty="0">
                  <a:solidFill>
                    <a:srgbClr val="FFFFFF"/>
                  </a:solidFill>
                  <a:latin typeface="Amazon Ember"/>
                </a:rPr>
                <a:t>Tribal </a:t>
              </a:r>
              <a:br>
                <a:rPr lang="en-US" sz="833" dirty="0">
                  <a:solidFill>
                    <a:srgbClr val="FFFFFF"/>
                  </a:solidFill>
                  <a:latin typeface="Amazon Ember"/>
                </a:rPr>
              </a:br>
              <a:r>
                <a:rPr lang="en-US" sz="833" dirty="0">
                  <a:solidFill>
                    <a:srgbClr val="FFFFFF"/>
                  </a:solidFill>
                  <a:latin typeface="Amazon Ember"/>
                </a:rPr>
                <a:t>knowledge</a:t>
              </a:r>
            </a:p>
          </p:txBody>
        </p:sp>
        <p:sp>
          <p:nvSpPr>
            <p:cNvPr id="28" name="Freeform 10">
              <a:extLst>
                <a:ext uri="{FF2B5EF4-FFF2-40B4-BE49-F238E27FC236}">
                  <a16:creationId xmlns:a16="http://schemas.microsoft.com/office/drawing/2014/main" id="{DBB590F6-DD49-4E31-9B60-92E6AAAC6E51}"/>
                </a:ext>
              </a:extLst>
            </p:cNvPr>
            <p:cNvSpPr>
              <a:spLocks/>
            </p:cNvSpPr>
            <p:nvPr/>
          </p:nvSpPr>
          <p:spPr bwMode="auto">
            <a:xfrm>
              <a:off x="1429854" y="4003381"/>
              <a:ext cx="532838" cy="15381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833" dirty="0">
                  <a:solidFill>
                    <a:srgbClr val="FFFFFF"/>
                  </a:solidFill>
                  <a:latin typeface="Amazon Ember"/>
                </a:rPr>
                <a:t>SLA/OLA</a:t>
              </a:r>
            </a:p>
          </p:txBody>
        </p:sp>
        <p:sp>
          <p:nvSpPr>
            <p:cNvPr id="29" name="Freeform 10">
              <a:extLst>
                <a:ext uri="{FF2B5EF4-FFF2-40B4-BE49-F238E27FC236}">
                  <a16:creationId xmlns:a16="http://schemas.microsoft.com/office/drawing/2014/main" id="{C5BA84EA-DCA4-4EA5-8A0C-4CBA2A2DD05C}"/>
                </a:ext>
              </a:extLst>
            </p:cNvPr>
            <p:cNvSpPr>
              <a:spLocks/>
            </p:cNvSpPr>
            <p:nvPr/>
          </p:nvSpPr>
          <p:spPr bwMode="auto">
            <a:xfrm>
              <a:off x="1751676" y="2855719"/>
              <a:ext cx="836768" cy="30762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833" dirty="0">
                  <a:solidFill>
                    <a:srgbClr val="FFFFFF"/>
                  </a:solidFill>
                  <a:latin typeface="Amazon Ember"/>
                </a:rPr>
                <a:t>Configuration </a:t>
              </a:r>
              <a:br>
                <a:rPr lang="en-US" sz="833" dirty="0">
                  <a:solidFill>
                    <a:srgbClr val="FFFFFF"/>
                  </a:solidFill>
                  <a:latin typeface="Amazon Ember"/>
                </a:rPr>
              </a:br>
              <a:r>
                <a:rPr lang="en-US" sz="833" dirty="0">
                  <a:solidFill>
                    <a:srgbClr val="FFFFFF"/>
                  </a:solidFill>
                  <a:latin typeface="Amazon Ember"/>
                </a:rPr>
                <a:t>data</a:t>
              </a:r>
            </a:p>
          </p:txBody>
        </p:sp>
        <p:sp>
          <p:nvSpPr>
            <p:cNvPr id="30" name="Freeform 10">
              <a:extLst>
                <a:ext uri="{FF2B5EF4-FFF2-40B4-BE49-F238E27FC236}">
                  <a16:creationId xmlns:a16="http://schemas.microsoft.com/office/drawing/2014/main" id="{1F4775E8-40AD-4181-981A-7278E17F4563}"/>
                </a:ext>
              </a:extLst>
            </p:cNvPr>
            <p:cNvSpPr>
              <a:spLocks/>
            </p:cNvSpPr>
            <p:nvPr/>
          </p:nvSpPr>
          <p:spPr bwMode="auto">
            <a:xfrm>
              <a:off x="701298" y="2872246"/>
              <a:ext cx="644407" cy="30762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833" dirty="0">
                  <a:solidFill>
                    <a:srgbClr val="FFFFFF"/>
                  </a:solidFill>
                  <a:latin typeface="Amazon Ember"/>
                </a:rPr>
                <a:t>Asset </a:t>
              </a:r>
              <a:br>
                <a:rPr lang="en-US" sz="833" dirty="0">
                  <a:solidFill>
                    <a:srgbClr val="FFFFFF"/>
                  </a:solidFill>
                  <a:latin typeface="Amazon Ember"/>
                </a:rPr>
              </a:br>
              <a:r>
                <a:rPr lang="en-US" sz="833" dirty="0">
                  <a:solidFill>
                    <a:srgbClr val="FFFFFF"/>
                  </a:solidFill>
                  <a:latin typeface="Amazon Ember"/>
                </a:rPr>
                <a:t>inventories</a:t>
              </a:r>
            </a:p>
          </p:txBody>
        </p:sp>
        <p:sp>
          <p:nvSpPr>
            <p:cNvPr id="31" name="Freeform 10">
              <a:extLst>
                <a:ext uri="{FF2B5EF4-FFF2-40B4-BE49-F238E27FC236}">
                  <a16:creationId xmlns:a16="http://schemas.microsoft.com/office/drawing/2014/main" id="{242245A7-B7DB-4FB8-945E-4C70E61F335B}"/>
                </a:ext>
              </a:extLst>
            </p:cNvPr>
            <p:cNvSpPr>
              <a:spLocks/>
            </p:cNvSpPr>
            <p:nvPr/>
          </p:nvSpPr>
          <p:spPr bwMode="auto">
            <a:xfrm>
              <a:off x="673991" y="4195412"/>
              <a:ext cx="352020" cy="15381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833" dirty="0">
                  <a:solidFill>
                    <a:srgbClr val="FFFFFF"/>
                  </a:solidFill>
                  <a:latin typeface="Amazon Ember"/>
                </a:rPr>
                <a:t>CMDB</a:t>
              </a:r>
            </a:p>
          </p:txBody>
        </p:sp>
        <p:sp>
          <p:nvSpPr>
            <p:cNvPr id="32" name="Freeform 10">
              <a:extLst>
                <a:ext uri="{FF2B5EF4-FFF2-40B4-BE49-F238E27FC236}">
                  <a16:creationId xmlns:a16="http://schemas.microsoft.com/office/drawing/2014/main" id="{789443A9-1EB3-4103-8711-1C95B8531A16}"/>
                </a:ext>
              </a:extLst>
            </p:cNvPr>
            <p:cNvSpPr>
              <a:spLocks/>
            </p:cNvSpPr>
            <p:nvPr/>
          </p:nvSpPr>
          <p:spPr bwMode="auto">
            <a:xfrm>
              <a:off x="3118972" y="4223572"/>
              <a:ext cx="713658" cy="15381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833" dirty="0">
                  <a:solidFill>
                    <a:srgbClr val="FFFFFF"/>
                  </a:solidFill>
                  <a:latin typeface="Amazon Ember"/>
                </a:rPr>
                <a:t>Architecture</a:t>
              </a:r>
            </a:p>
          </p:txBody>
        </p:sp>
        <p:sp>
          <p:nvSpPr>
            <p:cNvPr id="33" name="Freeform 10">
              <a:extLst>
                <a:ext uri="{FF2B5EF4-FFF2-40B4-BE49-F238E27FC236}">
                  <a16:creationId xmlns:a16="http://schemas.microsoft.com/office/drawing/2014/main" id="{05AAA47F-A4D9-4711-9F97-06E65D35778F}"/>
                </a:ext>
              </a:extLst>
            </p:cNvPr>
            <p:cNvSpPr>
              <a:spLocks/>
            </p:cNvSpPr>
            <p:nvPr/>
          </p:nvSpPr>
          <p:spPr bwMode="auto">
            <a:xfrm>
              <a:off x="3203436" y="3095261"/>
              <a:ext cx="748283" cy="307622"/>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833" dirty="0">
                  <a:solidFill>
                    <a:srgbClr val="FFFFFF"/>
                  </a:solidFill>
                  <a:latin typeface="Amazon Ember"/>
                </a:rPr>
                <a:t>Performance</a:t>
              </a:r>
              <a:br>
                <a:rPr lang="en-US" sz="833" dirty="0">
                  <a:solidFill>
                    <a:srgbClr val="FFFFFF"/>
                  </a:solidFill>
                  <a:latin typeface="Amazon Ember"/>
                </a:rPr>
              </a:br>
              <a:r>
                <a:rPr lang="en-US" sz="833" dirty="0">
                  <a:solidFill>
                    <a:srgbClr val="FFFFFF"/>
                  </a:solidFill>
                  <a:latin typeface="Amazon Ember"/>
                </a:rPr>
                <a:t>Information</a:t>
              </a:r>
            </a:p>
          </p:txBody>
        </p:sp>
        <p:grpSp>
          <p:nvGrpSpPr>
            <p:cNvPr id="34" name="Group 33">
              <a:extLst>
                <a:ext uri="{FF2B5EF4-FFF2-40B4-BE49-F238E27FC236}">
                  <a16:creationId xmlns:a16="http://schemas.microsoft.com/office/drawing/2014/main" id="{64CE13D8-47CA-432E-A902-D6F401E6C9BF}"/>
                </a:ext>
              </a:extLst>
            </p:cNvPr>
            <p:cNvGrpSpPr/>
            <p:nvPr/>
          </p:nvGrpSpPr>
          <p:grpSpPr>
            <a:xfrm>
              <a:off x="682053" y="3770220"/>
              <a:ext cx="340390" cy="366828"/>
              <a:chOff x="2760810" y="4102560"/>
              <a:chExt cx="340390" cy="366828"/>
            </a:xfrm>
          </p:grpSpPr>
          <p:sp>
            <p:nvSpPr>
              <p:cNvPr id="89" name="Freeform: Shape 88">
                <a:extLst>
                  <a:ext uri="{FF2B5EF4-FFF2-40B4-BE49-F238E27FC236}">
                    <a16:creationId xmlns:a16="http://schemas.microsoft.com/office/drawing/2014/main" id="{F86A9F8A-E139-463D-B472-14350F6E965C}"/>
                  </a:ext>
                </a:extLst>
              </p:cNvPr>
              <p:cNvSpPr/>
              <p:nvPr/>
            </p:nvSpPr>
            <p:spPr>
              <a:xfrm>
                <a:off x="2760810" y="4102560"/>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0" name="Freeform: Shape 89">
                <a:extLst>
                  <a:ext uri="{FF2B5EF4-FFF2-40B4-BE49-F238E27FC236}">
                    <a16:creationId xmlns:a16="http://schemas.microsoft.com/office/drawing/2014/main" id="{9FD0ADD7-E8CA-4D10-B5E3-97D841562506}"/>
                  </a:ext>
                </a:extLst>
              </p:cNvPr>
              <p:cNvSpPr/>
              <p:nvPr/>
            </p:nvSpPr>
            <p:spPr>
              <a:xfrm>
                <a:off x="2760810" y="4222192"/>
                <a:ext cx="340390" cy="95838"/>
              </a:xfrm>
              <a:custGeom>
                <a:avLst/>
                <a:gdLst>
                  <a:gd name="connsiteX0" fmla="*/ 329154 w 340390"/>
                  <a:gd name="connsiteY0" fmla="*/ 92864 h 95838"/>
                  <a:gd name="connsiteX1" fmla="*/ 11236 w 340390"/>
                  <a:gd name="connsiteY1" fmla="*/ 92864 h 95838"/>
                  <a:gd name="connsiteX2" fmla="*/ 4957 w 340390"/>
                  <a:gd name="connsiteY2" fmla="*/ 86585 h 95838"/>
                  <a:gd name="connsiteX3" fmla="*/ 4957 w 340390"/>
                  <a:gd name="connsiteY3" fmla="*/ 11236 h 95838"/>
                  <a:gd name="connsiteX4" fmla="*/ 11236 w 340390"/>
                  <a:gd name="connsiteY4" fmla="*/ 4957 h 95838"/>
                  <a:gd name="connsiteX5" fmla="*/ 329154 w 340390"/>
                  <a:gd name="connsiteY5" fmla="*/ 4957 h 95838"/>
                  <a:gd name="connsiteX6" fmla="*/ 335433 w 340390"/>
                  <a:gd name="connsiteY6" fmla="*/ 11236 h 95838"/>
                  <a:gd name="connsiteX7" fmla="*/ 335433 w 340390"/>
                  <a:gd name="connsiteY7" fmla="*/ 86585 h 95838"/>
                  <a:gd name="connsiteX8" fmla="*/ 329154 w 340390"/>
                  <a:gd name="connsiteY8" fmla="*/ 9286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9154" y="92864"/>
                    </a:moveTo>
                    <a:lnTo>
                      <a:pt x="11236" y="92864"/>
                    </a:lnTo>
                    <a:cubicBezTo>
                      <a:pt x="7601" y="92864"/>
                      <a:pt x="4957" y="89889"/>
                      <a:pt x="4957" y="86585"/>
                    </a:cubicBezTo>
                    <a:lnTo>
                      <a:pt x="4957" y="11236"/>
                    </a:lnTo>
                    <a:cubicBezTo>
                      <a:pt x="4957" y="7601"/>
                      <a:pt x="7931" y="4957"/>
                      <a:pt x="11236" y="4957"/>
                    </a:cubicBezTo>
                    <a:lnTo>
                      <a:pt x="329154" y="4957"/>
                    </a:lnTo>
                    <a:cubicBezTo>
                      <a:pt x="332789" y="4957"/>
                      <a:pt x="335433" y="7931"/>
                      <a:pt x="335433" y="11236"/>
                    </a:cubicBezTo>
                    <a:lnTo>
                      <a:pt x="335433" y="86585"/>
                    </a:lnTo>
                    <a:cubicBezTo>
                      <a:pt x="335433" y="90220"/>
                      <a:pt x="332789" y="92864"/>
                      <a:pt x="329154" y="9286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1" name="Freeform: Shape 90">
                <a:extLst>
                  <a:ext uri="{FF2B5EF4-FFF2-40B4-BE49-F238E27FC236}">
                    <a16:creationId xmlns:a16="http://schemas.microsoft.com/office/drawing/2014/main" id="{9E06BDAF-D189-4D65-AEC9-390E52366279}"/>
                  </a:ext>
                </a:extLst>
              </p:cNvPr>
              <p:cNvSpPr/>
              <p:nvPr/>
            </p:nvSpPr>
            <p:spPr>
              <a:xfrm>
                <a:off x="2804763" y="4190797"/>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2" name="Freeform: Shape 91">
                <a:extLst>
                  <a:ext uri="{FF2B5EF4-FFF2-40B4-BE49-F238E27FC236}">
                    <a16:creationId xmlns:a16="http://schemas.microsoft.com/office/drawing/2014/main" id="{D43E7087-D80E-475C-9614-40821FBC6341}"/>
                  </a:ext>
                </a:extLst>
              </p:cNvPr>
              <p:cNvSpPr/>
              <p:nvPr/>
            </p:nvSpPr>
            <p:spPr>
              <a:xfrm>
                <a:off x="2760810" y="4341494"/>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3" name="Freeform: Shape 92">
                <a:extLst>
                  <a:ext uri="{FF2B5EF4-FFF2-40B4-BE49-F238E27FC236}">
                    <a16:creationId xmlns:a16="http://schemas.microsoft.com/office/drawing/2014/main" id="{4D4E8D87-BB06-4BA3-83F7-E154D1A3DD6E}"/>
                  </a:ext>
                </a:extLst>
              </p:cNvPr>
              <p:cNvSpPr/>
              <p:nvPr/>
            </p:nvSpPr>
            <p:spPr>
              <a:xfrm>
                <a:off x="2810712"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4" name="Freeform: Shape 93">
                <a:extLst>
                  <a:ext uri="{FF2B5EF4-FFF2-40B4-BE49-F238E27FC236}">
                    <a16:creationId xmlns:a16="http://schemas.microsoft.com/office/drawing/2014/main" id="{8C0FE6F2-6F14-4546-88A2-E45A5957136C}"/>
                  </a:ext>
                </a:extLst>
              </p:cNvPr>
              <p:cNvSpPr/>
              <p:nvPr/>
            </p:nvSpPr>
            <p:spPr>
              <a:xfrm>
                <a:off x="2884077"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5" name="Freeform: Shape 94">
                <a:extLst>
                  <a:ext uri="{FF2B5EF4-FFF2-40B4-BE49-F238E27FC236}">
                    <a16:creationId xmlns:a16="http://schemas.microsoft.com/office/drawing/2014/main" id="{47DBB27E-96D3-4289-9818-B63C77FBB156}"/>
                  </a:ext>
                </a:extLst>
              </p:cNvPr>
              <p:cNvSpPr/>
              <p:nvPr/>
            </p:nvSpPr>
            <p:spPr>
              <a:xfrm>
                <a:off x="2804763" y="4311751"/>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6" name="Freeform: Shape 95">
                <a:extLst>
                  <a:ext uri="{FF2B5EF4-FFF2-40B4-BE49-F238E27FC236}">
                    <a16:creationId xmlns:a16="http://schemas.microsoft.com/office/drawing/2014/main" id="{F12319D4-64C5-41B3-90BA-5CE4857700F4}"/>
                  </a:ext>
                </a:extLst>
              </p:cNvPr>
              <p:cNvSpPr/>
              <p:nvPr/>
            </p:nvSpPr>
            <p:spPr>
              <a:xfrm>
                <a:off x="2947198"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7" name="Freeform: Shape 96">
                <a:extLst>
                  <a:ext uri="{FF2B5EF4-FFF2-40B4-BE49-F238E27FC236}">
                    <a16:creationId xmlns:a16="http://schemas.microsoft.com/office/drawing/2014/main" id="{FA2039DE-5E73-4E69-AE3A-136993BF087C}"/>
                  </a:ext>
                </a:extLst>
              </p:cNvPr>
              <p:cNvSpPr/>
              <p:nvPr/>
            </p:nvSpPr>
            <p:spPr>
              <a:xfrm>
                <a:off x="3020564"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8" name="Freeform: Shape 97">
                <a:extLst>
                  <a:ext uri="{FF2B5EF4-FFF2-40B4-BE49-F238E27FC236}">
                    <a16:creationId xmlns:a16="http://schemas.microsoft.com/office/drawing/2014/main" id="{455C8122-BE76-40BB-8F97-DFEF03F0B2F0}"/>
                  </a:ext>
                </a:extLst>
              </p:cNvPr>
              <p:cNvSpPr/>
              <p:nvPr/>
            </p:nvSpPr>
            <p:spPr>
              <a:xfrm>
                <a:off x="2810712"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99" name="Freeform: Shape 98">
                <a:extLst>
                  <a:ext uri="{FF2B5EF4-FFF2-40B4-BE49-F238E27FC236}">
                    <a16:creationId xmlns:a16="http://schemas.microsoft.com/office/drawing/2014/main" id="{0A5BF29A-3E9A-44B1-B0D4-C9E96872B6C7}"/>
                  </a:ext>
                </a:extLst>
              </p:cNvPr>
              <p:cNvSpPr/>
              <p:nvPr/>
            </p:nvSpPr>
            <p:spPr>
              <a:xfrm>
                <a:off x="2884077"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0" name="Freeform: Shape 99">
                <a:extLst>
                  <a:ext uri="{FF2B5EF4-FFF2-40B4-BE49-F238E27FC236}">
                    <a16:creationId xmlns:a16="http://schemas.microsoft.com/office/drawing/2014/main" id="{85EEC144-8624-4891-A662-8DAE353B04A2}"/>
                  </a:ext>
                </a:extLst>
              </p:cNvPr>
              <p:cNvSpPr/>
              <p:nvPr/>
            </p:nvSpPr>
            <p:spPr>
              <a:xfrm>
                <a:off x="2794188"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01" name="Freeform: Shape 100">
                <a:extLst>
                  <a:ext uri="{FF2B5EF4-FFF2-40B4-BE49-F238E27FC236}">
                    <a16:creationId xmlns:a16="http://schemas.microsoft.com/office/drawing/2014/main" id="{85E27B04-1413-4E1B-92A5-4EEA97C74430}"/>
                  </a:ext>
                </a:extLst>
              </p:cNvPr>
              <p:cNvSpPr/>
              <p:nvPr/>
            </p:nvSpPr>
            <p:spPr>
              <a:xfrm>
                <a:off x="2979585"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nvGrpSpPr>
            <p:cNvPr id="35" name="Group 34">
              <a:extLst>
                <a:ext uri="{FF2B5EF4-FFF2-40B4-BE49-F238E27FC236}">
                  <a16:creationId xmlns:a16="http://schemas.microsoft.com/office/drawing/2014/main" id="{E718C812-3709-4E24-9793-A324C6EDE874}"/>
                </a:ext>
              </a:extLst>
            </p:cNvPr>
            <p:cNvGrpSpPr/>
            <p:nvPr/>
          </p:nvGrpSpPr>
          <p:grpSpPr>
            <a:xfrm>
              <a:off x="3326199" y="3795583"/>
              <a:ext cx="289508" cy="357788"/>
              <a:chOff x="2819468" y="1354211"/>
              <a:chExt cx="289508" cy="357788"/>
            </a:xfrm>
          </p:grpSpPr>
          <p:sp>
            <p:nvSpPr>
              <p:cNvPr id="84" name="Freeform: Shape 83">
                <a:extLst>
                  <a:ext uri="{FF2B5EF4-FFF2-40B4-BE49-F238E27FC236}">
                    <a16:creationId xmlns:a16="http://schemas.microsoft.com/office/drawing/2014/main" id="{35049E2F-E2D6-4029-98E0-9BB634B846A5}"/>
                  </a:ext>
                </a:extLst>
              </p:cNvPr>
              <p:cNvSpPr/>
              <p:nvPr/>
            </p:nvSpPr>
            <p:spPr>
              <a:xfrm>
                <a:off x="2819468" y="1354211"/>
                <a:ext cx="289508" cy="357788"/>
              </a:xfrm>
              <a:custGeom>
                <a:avLst/>
                <a:gdLst>
                  <a:gd name="connsiteX0" fmla="*/ 145846 w 289507"/>
                  <a:gd name="connsiteY0" fmla="*/ 4097 h 357787"/>
                  <a:gd name="connsiteX1" fmla="*/ 4097 w 289507"/>
                  <a:gd name="connsiteY1" fmla="*/ 55717 h 357787"/>
                  <a:gd name="connsiteX2" fmla="*/ 4097 w 289507"/>
                  <a:gd name="connsiteY2" fmla="*/ 161687 h 357787"/>
                  <a:gd name="connsiteX3" fmla="*/ 4097 w 289507"/>
                  <a:gd name="connsiteY3" fmla="*/ 257826 h 357787"/>
                  <a:gd name="connsiteX4" fmla="*/ 4097 w 289507"/>
                  <a:gd name="connsiteY4" fmla="*/ 304529 h 357787"/>
                  <a:gd name="connsiteX5" fmla="*/ 81390 w 289507"/>
                  <a:gd name="connsiteY5" fmla="*/ 350960 h 357787"/>
                  <a:gd name="connsiteX6" fmla="*/ 115803 w 289507"/>
                  <a:gd name="connsiteY6" fmla="*/ 355057 h 357787"/>
                  <a:gd name="connsiteX7" fmla="*/ 130552 w 289507"/>
                  <a:gd name="connsiteY7" fmla="*/ 355876 h 357787"/>
                  <a:gd name="connsiteX8" fmla="*/ 145846 w 289507"/>
                  <a:gd name="connsiteY8" fmla="*/ 356149 h 357787"/>
                  <a:gd name="connsiteX9" fmla="*/ 145846 w 289507"/>
                  <a:gd name="connsiteY9" fmla="*/ 356149 h 357787"/>
                  <a:gd name="connsiteX10" fmla="*/ 145846 w 289507"/>
                  <a:gd name="connsiteY10" fmla="*/ 356149 h 357787"/>
                  <a:gd name="connsiteX11" fmla="*/ 161141 w 289507"/>
                  <a:gd name="connsiteY11" fmla="*/ 355876 h 357787"/>
                  <a:gd name="connsiteX12" fmla="*/ 175890 w 289507"/>
                  <a:gd name="connsiteY12" fmla="*/ 355057 h 357787"/>
                  <a:gd name="connsiteX13" fmla="*/ 210303 w 289507"/>
                  <a:gd name="connsiteY13" fmla="*/ 350960 h 357787"/>
                  <a:gd name="connsiteX14" fmla="*/ 287596 w 289507"/>
                  <a:gd name="connsiteY14" fmla="*/ 304529 h 357787"/>
                  <a:gd name="connsiteX15" fmla="*/ 287596 w 289507"/>
                  <a:gd name="connsiteY15" fmla="*/ 256460 h 357787"/>
                  <a:gd name="connsiteX16" fmla="*/ 287596 w 289507"/>
                  <a:gd name="connsiteY16" fmla="*/ 160322 h 357787"/>
                  <a:gd name="connsiteX17" fmla="*/ 287596 w 289507"/>
                  <a:gd name="connsiteY17" fmla="*/ 135468 h 357787"/>
                  <a:gd name="connsiteX18" fmla="*/ 287596 w 289507"/>
                  <a:gd name="connsiteY18" fmla="*/ 55717 h 357787"/>
                  <a:gd name="connsiteX19" fmla="*/ 145846 w 289507"/>
                  <a:gd name="connsiteY19" fmla="*/ 4097 h 35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507" h="357787">
                    <a:moveTo>
                      <a:pt x="145846" y="4097"/>
                    </a:moveTo>
                    <a:cubicBezTo>
                      <a:pt x="63910" y="4097"/>
                      <a:pt x="4097" y="27312"/>
                      <a:pt x="4097" y="55717"/>
                    </a:cubicBezTo>
                    <a:lnTo>
                      <a:pt x="4097" y="161687"/>
                    </a:lnTo>
                    <a:lnTo>
                      <a:pt x="4097" y="257826"/>
                    </a:lnTo>
                    <a:lnTo>
                      <a:pt x="4097" y="304529"/>
                    </a:lnTo>
                    <a:cubicBezTo>
                      <a:pt x="4097" y="325013"/>
                      <a:pt x="31682" y="342766"/>
                      <a:pt x="81390" y="350960"/>
                    </a:cubicBezTo>
                    <a:cubicBezTo>
                      <a:pt x="92315" y="352872"/>
                      <a:pt x="103786" y="354237"/>
                      <a:pt x="115803" y="355057"/>
                    </a:cubicBezTo>
                    <a:cubicBezTo>
                      <a:pt x="120719" y="355330"/>
                      <a:pt x="125635" y="355603"/>
                      <a:pt x="130552" y="355876"/>
                    </a:cubicBezTo>
                    <a:cubicBezTo>
                      <a:pt x="135468" y="356149"/>
                      <a:pt x="140657" y="356149"/>
                      <a:pt x="145846" y="356149"/>
                    </a:cubicBezTo>
                    <a:lnTo>
                      <a:pt x="145846" y="356149"/>
                    </a:lnTo>
                    <a:lnTo>
                      <a:pt x="145846" y="356149"/>
                    </a:lnTo>
                    <a:cubicBezTo>
                      <a:pt x="151036" y="356149"/>
                      <a:pt x="155952" y="356149"/>
                      <a:pt x="161141" y="355876"/>
                    </a:cubicBezTo>
                    <a:cubicBezTo>
                      <a:pt x="166057" y="355603"/>
                      <a:pt x="170973" y="355330"/>
                      <a:pt x="175890" y="355057"/>
                    </a:cubicBezTo>
                    <a:cubicBezTo>
                      <a:pt x="187907" y="354237"/>
                      <a:pt x="199378" y="352872"/>
                      <a:pt x="210303" y="350960"/>
                    </a:cubicBezTo>
                    <a:cubicBezTo>
                      <a:pt x="260011" y="342493"/>
                      <a:pt x="287596" y="325013"/>
                      <a:pt x="287596" y="304529"/>
                    </a:cubicBezTo>
                    <a:lnTo>
                      <a:pt x="287596" y="256460"/>
                    </a:lnTo>
                    <a:lnTo>
                      <a:pt x="287596" y="160322"/>
                    </a:lnTo>
                    <a:lnTo>
                      <a:pt x="287596" y="135468"/>
                    </a:lnTo>
                    <a:lnTo>
                      <a:pt x="287596" y="55717"/>
                    </a:lnTo>
                    <a:cubicBezTo>
                      <a:pt x="287596" y="27312"/>
                      <a:pt x="227783" y="4097"/>
                      <a:pt x="145846" y="4097"/>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5" name="Freeform: Shape 84">
                <a:extLst>
                  <a:ext uri="{FF2B5EF4-FFF2-40B4-BE49-F238E27FC236}">
                    <a16:creationId xmlns:a16="http://schemas.microsoft.com/office/drawing/2014/main" id="{B8E93DF5-93CA-4460-89F7-3F916902524C}"/>
                  </a:ext>
                </a:extLst>
              </p:cNvPr>
              <p:cNvSpPr/>
              <p:nvPr/>
            </p:nvSpPr>
            <p:spPr>
              <a:xfrm>
                <a:off x="2819468" y="1354211"/>
                <a:ext cx="289508" cy="101055"/>
              </a:xfrm>
              <a:custGeom>
                <a:avLst/>
                <a:gdLst>
                  <a:gd name="connsiteX0" fmla="*/ 287596 w 289507"/>
                  <a:gd name="connsiteY0" fmla="*/ 53805 h 101054"/>
                  <a:gd name="connsiteX1" fmla="*/ 145846 w 289507"/>
                  <a:gd name="connsiteY1" fmla="*/ 98050 h 101054"/>
                  <a:gd name="connsiteX2" fmla="*/ 4097 w 289507"/>
                  <a:gd name="connsiteY2" fmla="*/ 53805 h 101054"/>
                  <a:gd name="connsiteX3" fmla="*/ 145846 w 289507"/>
                  <a:gd name="connsiteY3" fmla="*/ 4097 h 101054"/>
                  <a:gd name="connsiteX4" fmla="*/ 287596 w 289507"/>
                  <a:gd name="connsiteY4" fmla="*/ 53805 h 101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07" h="101054">
                    <a:moveTo>
                      <a:pt x="287596" y="53805"/>
                    </a:moveTo>
                    <a:cubicBezTo>
                      <a:pt x="287596" y="78112"/>
                      <a:pt x="228056" y="98050"/>
                      <a:pt x="145846" y="98050"/>
                    </a:cubicBezTo>
                    <a:cubicBezTo>
                      <a:pt x="63637" y="98050"/>
                      <a:pt x="4097" y="78386"/>
                      <a:pt x="4097" y="53805"/>
                    </a:cubicBezTo>
                    <a:cubicBezTo>
                      <a:pt x="4097" y="29224"/>
                      <a:pt x="63910" y="4097"/>
                      <a:pt x="145846" y="4097"/>
                    </a:cubicBezTo>
                    <a:cubicBezTo>
                      <a:pt x="227783" y="4097"/>
                      <a:pt x="287596" y="29224"/>
                      <a:pt x="287596" y="5380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6" name="Freeform: Shape 85">
                <a:extLst>
                  <a:ext uri="{FF2B5EF4-FFF2-40B4-BE49-F238E27FC236}">
                    <a16:creationId xmlns:a16="http://schemas.microsoft.com/office/drawing/2014/main" id="{B2F6818E-5371-4E23-A298-342BA8D2CE4B}"/>
                  </a:ext>
                </a:extLst>
              </p:cNvPr>
              <p:cNvSpPr/>
              <p:nvPr/>
            </p:nvSpPr>
            <p:spPr>
              <a:xfrm>
                <a:off x="2819468" y="1491591"/>
                <a:ext cx="289508" cy="51893"/>
              </a:xfrm>
              <a:custGeom>
                <a:avLst/>
                <a:gdLst>
                  <a:gd name="connsiteX0" fmla="*/ 287596 w 289507"/>
                  <a:gd name="connsiteY0" fmla="*/ 4097 h 51892"/>
                  <a:gd name="connsiteX1" fmla="*/ 145846 w 289507"/>
                  <a:gd name="connsiteY1" fmla="*/ 48342 h 51892"/>
                  <a:gd name="connsiteX2" fmla="*/ 4097 w 289507"/>
                  <a:gd name="connsiteY2" fmla="*/ 4097 h 51892"/>
                </a:gdLst>
                <a:ahLst/>
                <a:cxnLst>
                  <a:cxn ang="0">
                    <a:pos x="connsiteX0" y="connsiteY0"/>
                  </a:cxn>
                  <a:cxn ang="0">
                    <a:pos x="connsiteX1" y="connsiteY1"/>
                  </a:cxn>
                  <a:cxn ang="0">
                    <a:pos x="connsiteX2" y="connsiteY2"/>
                  </a:cxn>
                </a:cxnLst>
                <a:rect l="l" t="t" r="r" b="b"/>
                <a:pathLst>
                  <a:path w="289507" h="51892">
                    <a:moveTo>
                      <a:pt x="287596" y="4097"/>
                    </a:moveTo>
                    <a:cubicBezTo>
                      <a:pt x="287596" y="28405"/>
                      <a:pt x="228056" y="48342"/>
                      <a:pt x="145846" y="48342"/>
                    </a:cubicBezTo>
                    <a:cubicBezTo>
                      <a:pt x="63637" y="48342"/>
                      <a:pt x="4097" y="28678"/>
                      <a:pt x="4097" y="409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7" name="Freeform: Shape 86">
                <a:extLst>
                  <a:ext uri="{FF2B5EF4-FFF2-40B4-BE49-F238E27FC236}">
                    <a16:creationId xmlns:a16="http://schemas.microsoft.com/office/drawing/2014/main" id="{F5888D68-FF7A-4624-AE96-1E36DD5DCF8A}"/>
                  </a:ext>
                </a:extLst>
              </p:cNvPr>
              <p:cNvSpPr/>
              <p:nvPr/>
            </p:nvSpPr>
            <p:spPr>
              <a:xfrm>
                <a:off x="2819468" y="1578443"/>
                <a:ext cx="289508" cy="51893"/>
              </a:xfrm>
              <a:custGeom>
                <a:avLst/>
                <a:gdLst>
                  <a:gd name="connsiteX0" fmla="*/ 287596 w 289507"/>
                  <a:gd name="connsiteY0" fmla="*/ 4097 h 51892"/>
                  <a:gd name="connsiteX1" fmla="*/ 145846 w 289507"/>
                  <a:gd name="connsiteY1" fmla="*/ 48342 h 51892"/>
                  <a:gd name="connsiteX2" fmla="*/ 4097 w 289507"/>
                  <a:gd name="connsiteY2" fmla="*/ 4097 h 51892"/>
                </a:gdLst>
                <a:ahLst/>
                <a:cxnLst>
                  <a:cxn ang="0">
                    <a:pos x="connsiteX0" y="connsiteY0"/>
                  </a:cxn>
                  <a:cxn ang="0">
                    <a:pos x="connsiteX1" y="connsiteY1"/>
                  </a:cxn>
                  <a:cxn ang="0">
                    <a:pos x="connsiteX2" y="connsiteY2"/>
                  </a:cxn>
                </a:cxnLst>
                <a:rect l="l" t="t" r="r" b="b"/>
                <a:pathLst>
                  <a:path w="289507" h="51892">
                    <a:moveTo>
                      <a:pt x="287596" y="4097"/>
                    </a:moveTo>
                    <a:cubicBezTo>
                      <a:pt x="287596" y="28405"/>
                      <a:pt x="228056" y="48342"/>
                      <a:pt x="145846" y="48342"/>
                    </a:cubicBezTo>
                    <a:cubicBezTo>
                      <a:pt x="63637" y="48342"/>
                      <a:pt x="4097" y="28678"/>
                      <a:pt x="4097" y="4097"/>
                    </a:cubicBez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8" name="Freeform: Shape 87">
                <a:extLst>
                  <a:ext uri="{FF2B5EF4-FFF2-40B4-BE49-F238E27FC236}">
                    <a16:creationId xmlns:a16="http://schemas.microsoft.com/office/drawing/2014/main" id="{988762BA-6BD0-4E0F-BCA4-595FDBFFFE8D}"/>
                  </a:ext>
                </a:extLst>
              </p:cNvPr>
              <p:cNvSpPr/>
              <p:nvPr/>
            </p:nvSpPr>
            <p:spPr>
              <a:xfrm>
                <a:off x="2819468" y="1354211"/>
                <a:ext cx="289508" cy="357788"/>
              </a:xfrm>
              <a:custGeom>
                <a:avLst/>
                <a:gdLst>
                  <a:gd name="connsiteX0" fmla="*/ 145846 w 289507"/>
                  <a:gd name="connsiteY0" fmla="*/ 4097 h 357787"/>
                  <a:gd name="connsiteX1" fmla="*/ 4097 w 289507"/>
                  <a:gd name="connsiteY1" fmla="*/ 55717 h 357787"/>
                  <a:gd name="connsiteX2" fmla="*/ 4097 w 289507"/>
                  <a:gd name="connsiteY2" fmla="*/ 161687 h 357787"/>
                  <a:gd name="connsiteX3" fmla="*/ 4097 w 289507"/>
                  <a:gd name="connsiteY3" fmla="*/ 257826 h 357787"/>
                  <a:gd name="connsiteX4" fmla="*/ 4097 w 289507"/>
                  <a:gd name="connsiteY4" fmla="*/ 304529 h 357787"/>
                  <a:gd name="connsiteX5" fmla="*/ 81390 w 289507"/>
                  <a:gd name="connsiteY5" fmla="*/ 350960 h 357787"/>
                  <a:gd name="connsiteX6" fmla="*/ 115803 w 289507"/>
                  <a:gd name="connsiteY6" fmla="*/ 355057 h 357787"/>
                  <a:gd name="connsiteX7" fmla="*/ 130552 w 289507"/>
                  <a:gd name="connsiteY7" fmla="*/ 355876 h 357787"/>
                  <a:gd name="connsiteX8" fmla="*/ 145846 w 289507"/>
                  <a:gd name="connsiteY8" fmla="*/ 356149 h 357787"/>
                  <a:gd name="connsiteX9" fmla="*/ 145846 w 289507"/>
                  <a:gd name="connsiteY9" fmla="*/ 356149 h 357787"/>
                  <a:gd name="connsiteX10" fmla="*/ 145846 w 289507"/>
                  <a:gd name="connsiteY10" fmla="*/ 356149 h 357787"/>
                  <a:gd name="connsiteX11" fmla="*/ 161141 w 289507"/>
                  <a:gd name="connsiteY11" fmla="*/ 355876 h 357787"/>
                  <a:gd name="connsiteX12" fmla="*/ 175890 w 289507"/>
                  <a:gd name="connsiteY12" fmla="*/ 355057 h 357787"/>
                  <a:gd name="connsiteX13" fmla="*/ 210303 w 289507"/>
                  <a:gd name="connsiteY13" fmla="*/ 350960 h 357787"/>
                  <a:gd name="connsiteX14" fmla="*/ 287596 w 289507"/>
                  <a:gd name="connsiteY14" fmla="*/ 304529 h 357787"/>
                  <a:gd name="connsiteX15" fmla="*/ 287596 w 289507"/>
                  <a:gd name="connsiteY15" fmla="*/ 256460 h 357787"/>
                  <a:gd name="connsiteX16" fmla="*/ 287596 w 289507"/>
                  <a:gd name="connsiteY16" fmla="*/ 160322 h 357787"/>
                  <a:gd name="connsiteX17" fmla="*/ 287596 w 289507"/>
                  <a:gd name="connsiteY17" fmla="*/ 135468 h 357787"/>
                  <a:gd name="connsiteX18" fmla="*/ 287596 w 289507"/>
                  <a:gd name="connsiteY18" fmla="*/ 55717 h 357787"/>
                  <a:gd name="connsiteX19" fmla="*/ 145846 w 289507"/>
                  <a:gd name="connsiteY19" fmla="*/ 4097 h 35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9507" h="357787">
                    <a:moveTo>
                      <a:pt x="145846" y="4097"/>
                    </a:moveTo>
                    <a:cubicBezTo>
                      <a:pt x="63910" y="4097"/>
                      <a:pt x="4097" y="27312"/>
                      <a:pt x="4097" y="55717"/>
                    </a:cubicBezTo>
                    <a:lnTo>
                      <a:pt x="4097" y="161687"/>
                    </a:lnTo>
                    <a:lnTo>
                      <a:pt x="4097" y="257826"/>
                    </a:lnTo>
                    <a:lnTo>
                      <a:pt x="4097" y="304529"/>
                    </a:lnTo>
                    <a:cubicBezTo>
                      <a:pt x="4097" y="325013"/>
                      <a:pt x="31682" y="342766"/>
                      <a:pt x="81390" y="350960"/>
                    </a:cubicBezTo>
                    <a:cubicBezTo>
                      <a:pt x="92315" y="352872"/>
                      <a:pt x="103786" y="354237"/>
                      <a:pt x="115803" y="355057"/>
                    </a:cubicBezTo>
                    <a:cubicBezTo>
                      <a:pt x="120719" y="355330"/>
                      <a:pt x="125635" y="355603"/>
                      <a:pt x="130552" y="355876"/>
                    </a:cubicBezTo>
                    <a:cubicBezTo>
                      <a:pt x="135468" y="356149"/>
                      <a:pt x="140657" y="356149"/>
                      <a:pt x="145846" y="356149"/>
                    </a:cubicBezTo>
                    <a:lnTo>
                      <a:pt x="145846" y="356149"/>
                    </a:lnTo>
                    <a:lnTo>
                      <a:pt x="145846" y="356149"/>
                    </a:lnTo>
                    <a:cubicBezTo>
                      <a:pt x="151036" y="356149"/>
                      <a:pt x="155952" y="356149"/>
                      <a:pt x="161141" y="355876"/>
                    </a:cubicBezTo>
                    <a:cubicBezTo>
                      <a:pt x="166057" y="355603"/>
                      <a:pt x="170973" y="355330"/>
                      <a:pt x="175890" y="355057"/>
                    </a:cubicBezTo>
                    <a:cubicBezTo>
                      <a:pt x="187907" y="354237"/>
                      <a:pt x="199378" y="352872"/>
                      <a:pt x="210303" y="350960"/>
                    </a:cubicBezTo>
                    <a:cubicBezTo>
                      <a:pt x="260011" y="342493"/>
                      <a:pt x="287596" y="325013"/>
                      <a:pt x="287596" y="304529"/>
                    </a:cubicBezTo>
                    <a:lnTo>
                      <a:pt x="287596" y="256460"/>
                    </a:lnTo>
                    <a:lnTo>
                      <a:pt x="287596" y="160322"/>
                    </a:lnTo>
                    <a:lnTo>
                      <a:pt x="287596" y="135468"/>
                    </a:lnTo>
                    <a:lnTo>
                      <a:pt x="287596" y="55717"/>
                    </a:lnTo>
                    <a:cubicBezTo>
                      <a:pt x="287596" y="27312"/>
                      <a:pt x="227783" y="4097"/>
                      <a:pt x="145846" y="4097"/>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nvGrpSpPr>
            <p:cNvPr id="36" name="Group 35">
              <a:extLst>
                <a:ext uri="{FF2B5EF4-FFF2-40B4-BE49-F238E27FC236}">
                  <a16:creationId xmlns:a16="http://schemas.microsoft.com/office/drawing/2014/main" id="{7536C217-B934-4CB9-A50B-01EB3D1A2C6D}"/>
                </a:ext>
              </a:extLst>
            </p:cNvPr>
            <p:cNvGrpSpPr/>
            <p:nvPr/>
          </p:nvGrpSpPr>
          <p:grpSpPr>
            <a:xfrm>
              <a:off x="2421152" y="3216291"/>
              <a:ext cx="373438" cy="470063"/>
              <a:chOff x="7068013" y="3233749"/>
              <a:chExt cx="373438" cy="470063"/>
            </a:xfrm>
          </p:grpSpPr>
          <p:sp>
            <p:nvSpPr>
              <p:cNvPr id="73" name="Freeform: Shape 72">
                <a:extLst>
                  <a:ext uri="{FF2B5EF4-FFF2-40B4-BE49-F238E27FC236}">
                    <a16:creationId xmlns:a16="http://schemas.microsoft.com/office/drawing/2014/main" id="{072BEC81-DC28-4876-A380-1A4FF5CA3A0A}"/>
                  </a:ext>
                </a:extLst>
              </p:cNvPr>
              <p:cNvSpPr/>
              <p:nvPr/>
            </p:nvSpPr>
            <p:spPr>
              <a:xfrm>
                <a:off x="7164538" y="3344585"/>
                <a:ext cx="175152" cy="171848"/>
              </a:xfrm>
              <a:custGeom>
                <a:avLst/>
                <a:gdLst>
                  <a:gd name="connsiteX0" fmla="*/ 171848 w 175152"/>
                  <a:gd name="connsiteY0" fmla="*/ 62790 h 171847"/>
                  <a:gd name="connsiteX1" fmla="*/ 82950 w 175152"/>
                  <a:gd name="connsiteY1" fmla="*/ 168212 h 171847"/>
                  <a:gd name="connsiteX2" fmla="*/ 4957 w 175152"/>
                  <a:gd name="connsiteY2" fmla="*/ 70722 h 171847"/>
                  <a:gd name="connsiteX3" fmla="*/ 5618 w 175152"/>
                  <a:gd name="connsiteY3" fmla="*/ 6279 h 171847"/>
                  <a:gd name="connsiteX4" fmla="*/ 171517 w 175152"/>
                  <a:gd name="connsiteY4" fmla="*/ 4957 h 171847"/>
                  <a:gd name="connsiteX5" fmla="*/ 171848 w 175152"/>
                  <a:gd name="connsiteY5" fmla="*/ 62790 h 17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52" h="171847">
                    <a:moveTo>
                      <a:pt x="171848" y="62790"/>
                    </a:moveTo>
                    <a:cubicBezTo>
                      <a:pt x="169865" y="114345"/>
                      <a:pt x="155985" y="171187"/>
                      <a:pt x="82950" y="168212"/>
                    </a:cubicBezTo>
                    <a:cubicBezTo>
                      <a:pt x="17846" y="165568"/>
                      <a:pt x="5949" y="118971"/>
                      <a:pt x="4957" y="70722"/>
                    </a:cubicBezTo>
                    <a:lnTo>
                      <a:pt x="5618" y="6279"/>
                    </a:lnTo>
                    <a:cubicBezTo>
                      <a:pt x="5618" y="6279"/>
                      <a:pt x="99804" y="27429"/>
                      <a:pt x="171517" y="4957"/>
                    </a:cubicBezTo>
                    <a:lnTo>
                      <a:pt x="171848" y="62790"/>
                    </a:lnTo>
                    <a:close/>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74" name="Freeform: Shape 73">
                <a:extLst>
                  <a:ext uri="{FF2B5EF4-FFF2-40B4-BE49-F238E27FC236}">
                    <a16:creationId xmlns:a16="http://schemas.microsoft.com/office/drawing/2014/main" id="{5CF3401F-ED3A-4C1C-8627-DFD83E164957}"/>
                  </a:ext>
                </a:extLst>
              </p:cNvPr>
              <p:cNvSpPr/>
              <p:nvPr/>
            </p:nvSpPr>
            <p:spPr>
              <a:xfrm>
                <a:off x="7198577" y="3493960"/>
                <a:ext cx="105752" cy="115667"/>
              </a:xfrm>
              <a:custGeom>
                <a:avLst/>
                <a:gdLst>
                  <a:gd name="connsiteX0" fmla="*/ 4957 w 105752"/>
                  <a:gd name="connsiteY0" fmla="*/ 9253 h 115666"/>
                  <a:gd name="connsiteX1" fmla="*/ 5288 w 105752"/>
                  <a:gd name="connsiteY1" fmla="*/ 37013 h 115666"/>
                  <a:gd name="connsiteX2" fmla="*/ 39657 w 105752"/>
                  <a:gd name="connsiteY2" fmla="*/ 101456 h 115666"/>
                  <a:gd name="connsiteX3" fmla="*/ 69069 w 105752"/>
                  <a:gd name="connsiteY3" fmla="*/ 101456 h 115666"/>
                  <a:gd name="connsiteX4" fmla="*/ 103439 w 105752"/>
                  <a:gd name="connsiteY4" fmla="*/ 37013 h 115666"/>
                  <a:gd name="connsiteX5" fmla="*/ 102778 w 105752"/>
                  <a:gd name="connsiteY5" fmla="*/ 4957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52" h="115666">
                    <a:moveTo>
                      <a:pt x="4957" y="9253"/>
                    </a:moveTo>
                    <a:lnTo>
                      <a:pt x="5288" y="37013"/>
                    </a:lnTo>
                    <a:lnTo>
                      <a:pt x="39657" y="101456"/>
                    </a:lnTo>
                    <a:cubicBezTo>
                      <a:pt x="46267" y="114014"/>
                      <a:pt x="62460" y="114014"/>
                      <a:pt x="69069" y="101456"/>
                    </a:cubicBezTo>
                    <a:lnTo>
                      <a:pt x="103439" y="37013"/>
                    </a:lnTo>
                    <a:lnTo>
                      <a:pt x="102778" y="4957"/>
                    </a:ln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75" name="Freeform: Shape 74">
                <a:extLst>
                  <a:ext uri="{FF2B5EF4-FFF2-40B4-BE49-F238E27FC236}">
                    <a16:creationId xmlns:a16="http://schemas.microsoft.com/office/drawing/2014/main" id="{6DC9AA86-2B5C-4FFF-86F2-5F3AA07D4E54}"/>
                  </a:ext>
                </a:extLst>
              </p:cNvPr>
              <p:cNvSpPr/>
              <p:nvPr/>
            </p:nvSpPr>
            <p:spPr>
              <a:xfrm>
                <a:off x="7068013" y="3522050"/>
                <a:ext cx="373438" cy="181762"/>
              </a:xfrm>
              <a:custGeom>
                <a:avLst/>
                <a:gdLst>
                  <a:gd name="connsiteX0" fmla="*/ 135852 w 373437"/>
                  <a:gd name="connsiteY0" fmla="*/ 4957 h 181761"/>
                  <a:gd name="connsiteX1" fmla="*/ 22829 w 373437"/>
                  <a:gd name="connsiteY1" fmla="*/ 59816 h 181761"/>
                  <a:gd name="connsiteX2" fmla="*/ 4983 w 373437"/>
                  <a:gd name="connsiteY2" fmla="*/ 177466 h 181761"/>
                  <a:gd name="connsiteX3" fmla="*/ 368507 w 373437"/>
                  <a:gd name="connsiteY3" fmla="*/ 177466 h 181761"/>
                  <a:gd name="connsiteX4" fmla="*/ 350661 w 373437"/>
                  <a:gd name="connsiteY4" fmla="*/ 59816 h 181761"/>
                  <a:gd name="connsiteX5" fmla="*/ 235325 w 373437"/>
                  <a:gd name="connsiteY5" fmla="*/ 4957 h 18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437" h="181761">
                    <a:moveTo>
                      <a:pt x="135852" y="4957"/>
                    </a:moveTo>
                    <a:cubicBezTo>
                      <a:pt x="110405" y="8262"/>
                      <a:pt x="43649" y="23794"/>
                      <a:pt x="22829" y="59816"/>
                    </a:cubicBezTo>
                    <a:cubicBezTo>
                      <a:pt x="7297" y="87246"/>
                      <a:pt x="4653" y="101787"/>
                      <a:pt x="4983" y="177466"/>
                    </a:cubicBezTo>
                    <a:lnTo>
                      <a:pt x="368507" y="177466"/>
                    </a:lnTo>
                    <a:cubicBezTo>
                      <a:pt x="368837" y="101787"/>
                      <a:pt x="369829" y="93525"/>
                      <a:pt x="350661" y="59816"/>
                    </a:cubicBezTo>
                    <a:cubicBezTo>
                      <a:pt x="330172" y="23464"/>
                      <a:pt x="260772" y="8262"/>
                      <a:pt x="235325" y="4957"/>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76" name="Freeform: Shape 75">
                <a:extLst>
                  <a:ext uri="{FF2B5EF4-FFF2-40B4-BE49-F238E27FC236}">
                    <a16:creationId xmlns:a16="http://schemas.microsoft.com/office/drawing/2014/main" id="{825DD9F8-0C86-4C83-9F02-7B2BAD745271}"/>
                  </a:ext>
                </a:extLst>
              </p:cNvPr>
              <p:cNvSpPr/>
              <p:nvPr/>
            </p:nvSpPr>
            <p:spPr>
              <a:xfrm>
                <a:off x="7143718" y="3644987"/>
                <a:ext cx="9914" cy="42962"/>
              </a:xfrm>
              <a:custGeom>
                <a:avLst/>
                <a:gdLst>
                  <a:gd name="connsiteX0" fmla="*/ 4957 w 9914"/>
                  <a:gd name="connsiteY0" fmla="*/ 4957 h 42961"/>
                  <a:gd name="connsiteX1" fmla="*/ 4957 w 9914"/>
                  <a:gd name="connsiteY1" fmla="*/ 38996 h 42961"/>
                </a:gdLst>
                <a:ahLst/>
                <a:cxnLst>
                  <a:cxn ang="0">
                    <a:pos x="connsiteX0" y="connsiteY0"/>
                  </a:cxn>
                  <a:cxn ang="0">
                    <a:pos x="connsiteX1" y="connsiteY1"/>
                  </a:cxn>
                </a:cxnLst>
                <a:rect l="l" t="t" r="r" b="b"/>
                <a:pathLst>
                  <a:path w="9914" h="42961">
                    <a:moveTo>
                      <a:pt x="4957" y="4957"/>
                    </a:moveTo>
                    <a:lnTo>
                      <a:pt x="4957" y="38996"/>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77" name="Freeform: Shape 76">
                <a:extLst>
                  <a:ext uri="{FF2B5EF4-FFF2-40B4-BE49-F238E27FC236}">
                    <a16:creationId xmlns:a16="http://schemas.microsoft.com/office/drawing/2014/main" id="{25ACE401-A28D-4A7A-8612-A2F09EAFB860}"/>
                  </a:ext>
                </a:extLst>
              </p:cNvPr>
              <p:cNvSpPr/>
              <p:nvPr/>
            </p:nvSpPr>
            <p:spPr>
              <a:xfrm>
                <a:off x="7350927" y="3644987"/>
                <a:ext cx="9914" cy="42962"/>
              </a:xfrm>
              <a:custGeom>
                <a:avLst/>
                <a:gdLst>
                  <a:gd name="connsiteX0" fmla="*/ 4957 w 9914"/>
                  <a:gd name="connsiteY0" fmla="*/ 4957 h 42961"/>
                  <a:gd name="connsiteX1" fmla="*/ 4957 w 9914"/>
                  <a:gd name="connsiteY1" fmla="*/ 38996 h 42961"/>
                </a:gdLst>
                <a:ahLst/>
                <a:cxnLst>
                  <a:cxn ang="0">
                    <a:pos x="connsiteX0" y="connsiteY0"/>
                  </a:cxn>
                  <a:cxn ang="0">
                    <a:pos x="connsiteX1" y="connsiteY1"/>
                  </a:cxn>
                </a:cxnLst>
                <a:rect l="l" t="t" r="r" b="b"/>
                <a:pathLst>
                  <a:path w="9914" h="42961">
                    <a:moveTo>
                      <a:pt x="4957" y="4957"/>
                    </a:moveTo>
                    <a:lnTo>
                      <a:pt x="4957" y="38996"/>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78" name="Freeform: Shape 77">
                <a:extLst>
                  <a:ext uri="{FF2B5EF4-FFF2-40B4-BE49-F238E27FC236}">
                    <a16:creationId xmlns:a16="http://schemas.microsoft.com/office/drawing/2014/main" id="{5D554BB4-2D1E-4CB4-A575-E5AFE6ECAB0A}"/>
                  </a:ext>
                </a:extLst>
              </p:cNvPr>
              <p:cNvSpPr/>
              <p:nvPr/>
            </p:nvSpPr>
            <p:spPr>
              <a:xfrm>
                <a:off x="7280866" y="3539896"/>
                <a:ext cx="72705" cy="62790"/>
              </a:xfrm>
              <a:custGeom>
                <a:avLst/>
                <a:gdLst>
                  <a:gd name="connsiteX0" fmla="*/ 51224 w 72704"/>
                  <a:gd name="connsiteY0" fmla="*/ 4957 h 62790"/>
                  <a:gd name="connsiteX1" fmla="*/ 66426 w 72704"/>
                  <a:gd name="connsiteY1" fmla="*/ 21150 h 62790"/>
                  <a:gd name="connsiteX2" fmla="*/ 56511 w 72704"/>
                  <a:gd name="connsiteY2" fmla="*/ 47589 h 62790"/>
                  <a:gd name="connsiteX3" fmla="*/ 4957 w 72704"/>
                  <a:gd name="connsiteY3" fmla="*/ 58164 h 62790"/>
                </a:gdLst>
                <a:ahLst/>
                <a:cxnLst>
                  <a:cxn ang="0">
                    <a:pos x="connsiteX0" y="connsiteY0"/>
                  </a:cxn>
                  <a:cxn ang="0">
                    <a:pos x="connsiteX1" y="connsiteY1"/>
                  </a:cxn>
                  <a:cxn ang="0">
                    <a:pos x="connsiteX2" y="connsiteY2"/>
                  </a:cxn>
                  <a:cxn ang="0">
                    <a:pos x="connsiteX3" y="connsiteY3"/>
                  </a:cxn>
                </a:cxnLst>
                <a:rect l="l" t="t" r="r" b="b"/>
                <a:pathLst>
                  <a:path w="72704" h="62790">
                    <a:moveTo>
                      <a:pt x="51224" y="4957"/>
                    </a:moveTo>
                    <a:cubicBezTo>
                      <a:pt x="56842" y="9584"/>
                      <a:pt x="62129" y="14871"/>
                      <a:pt x="66426" y="21150"/>
                    </a:cubicBezTo>
                    <a:cubicBezTo>
                      <a:pt x="73366" y="31065"/>
                      <a:pt x="68078" y="44614"/>
                      <a:pt x="56511" y="47589"/>
                    </a:cubicBezTo>
                    <a:lnTo>
                      <a:pt x="4957" y="58164"/>
                    </a:ln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79" name="Freeform: Shape 78">
                <a:extLst>
                  <a:ext uri="{FF2B5EF4-FFF2-40B4-BE49-F238E27FC236}">
                    <a16:creationId xmlns:a16="http://schemas.microsoft.com/office/drawing/2014/main" id="{D5C61186-03F6-478B-B4A6-81B1614FDC16}"/>
                  </a:ext>
                </a:extLst>
              </p:cNvPr>
              <p:cNvSpPr/>
              <p:nvPr/>
            </p:nvSpPr>
            <p:spPr>
              <a:xfrm>
                <a:off x="7155483" y="3539896"/>
                <a:ext cx="62790" cy="59486"/>
              </a:xfrm>
              <a:custGeom>
                <a:avLst/>
                <a:gdLst>
                  <a:gd name="connsiteX0" fmla="*/ 23266 w 62790"/>
                  <a:gd name="connsiteY0" fmla="*/ 4957 h 59485"/>
                  <a:gd name="connsiteX1" fmla="*/ 8064 w 62790"/>
                  <a:gd name="connsiteY1" fmla="*/ 21150 h 59485"/>
                  <a:gd name="connsiteX2" fmla="*/ 17978 w 62790"/>
                  <a:gd name="connsiteY2" fmla="*/ 47589 h 59485"/>
                  <a:gd name="connsiteX3" fmla="*/ 60279 w 62790"/>
                  <a:gd name="connsiteY3" fmla="*/ 56181 h 59485"/>
                </a:gdLst>
                <a:ahLst/>
                <a:cxnLst>
                  <a:cxn ang="0">
                    <a:pos x="connsiteX0" y="connsiteY0"/>
                  </a:cxn>
                  <a:cxn ang="0">
                    <a:pos x="connsiteX1" y="connsiteY1"/>
                  </a:cxn>
                  <a:cxn ang="0">
                    <a:pos x="connsiteX2" y="connsiteY2"/>
                  </a:cxn>
                  <a:cxn ang="0">
                    <a:pos x="connsiteX3" y="connsiteY3"/>
                  </a:cxn>
                </a:cxnLst>
                <a:rect l="l" t="t" r="r" b="b"/>
                <a:pathLst>
                  <a:path w="62790" h="59485">
                    <a:moveTo>
                      <a:pt x="23266" y="4957"/>
                    </a:moveTo>
                    <a:cubicBezTo>
                      <a:pt x="17647" y="9584"/>
                      <a:pt x="12360" y="14871"/>
                      <a:pt x="8064" y="21150"/>
                    </a:cubicBezTo>
                    <a:cubicBezTo>
                      <a:pt x="1124" y="31065"/>
                      <a:pt x="6411" y="44614"/>
                      <a:pt x="17978" y="47589"/>
                    </a:cubicBezTo>
                    <a:lnTo>
                      <a:pt x="60279" y="56181"/>
                    </a:ln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80" name="Freeform: Shape 79">
                <a:extLst>
                  <a:ext uri="{FF2B5EF4-FFF2-40B4-BE49-F238E27FC236}">
                    <a16:creationId xmlns:a16="http://schemas.microsoft.com/office/drawing/2014/main" id="{10AF00AE-D910-4963-B868-44497E376A10}"/>
                  </a:ext>
                </a:extLst>
              </p:cNvPr>
              <p:cNvSpPr/>
              <p:nvPr/>
            </p:nvSpPr>
            <p:spPr>
              <a:xfrm>
                <a:off x="7133637" y="3233749"/>
                <a:ext cx="241247" cy="188371"/>
              </a:xfrm>
              <a:custGeom>
                <a:avLst/>
                <a:gdLst>
                  <a:gd name="connsiteX0" fmla="*/ 34536 w 241247"/>
                  <a:gd name="connsiteY0" fmla="*/ 186515 h 188371"/>
                  <a:gd name="connsiteX1" fmla="*/ 35858 w 241247"/>
                  <a:gd name="connsiteY1" fmla="*/ 39784 h 188371"/>
                  <a:gd name="connsiteX2" fmla="*/ 213654 w 241247"/>
                  <a:gd name="connsiteY2" fmla="*/ 45402 h 188371"/>
                  <a:gd name="connsiteX3" fmla="*/ 202418 w 241247"/>
                  <a:gd name="connsiteY3" fmla="*/ 186185 h 188371"/>
                </a:gdLst>
                <a:ahLst/>
                <a:cxnLst>
                  <a:cxn ang="0">
                    <a:pos x="connsiteX0" y="connsiteY0"/>
                  </a:cxn>
                  <a:cxn ang="0">
                    <a:pos x="connsiteX1" y="connsiteY1"/>
                  </a:cxn>
                  <a:cxn ang="0">
                    <a:pos x="connsiteX2" y="connsiteY2"/>
                  </a:cxn>
                  <a:cxn ang="0">
                    <a:pos x="connsiteX3" y="connsiteY3"/>
                  </a:cxn>
                </a:cxnLst>
                <a:rect l="l" t="t" r="r" b="b"/>
                <a:pathLst>
                  <a:path w="241247" h="188371">
                    <a:moveTo>
                      <a:pt x="34536" y="186515"/>
                    </a:moveTo>
                    <a:cubicBezTo>
                      <a:pt x="11734" y="172305"/>
                      <a:pt x="-19331" y="94643"/>
                      <a:pt x="35858" y="39784"/>
                    </a:cubicBezTo>
                    <a:cubicBezTo>
                      <a:pt x="75515" y="127"/>
                      <a:pt x="159787" y="-15075"/>
                      <a:pt x="213654" y="45402"/>
                    </a:cubicBezTo>
                    <a:cubicBezTo>
                      <a:pt x="239762" y="74484"/>
                      <a:pt x="255294" y="148841"/>
                      <a:pt x="202418" y="186185"/>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81" name="Freeform: Shape 80">
                <a:extLst>
                  <a:ext uri="{FF2B5EF4-FFF2-40B4-BE49-F238E27FC236}">
                    <a16:creationId xmlns:a16="http://schemas.microsoft.com/office/drawing/2014/main" id="{7A80FE33-2771-495D-B90F-621A261303B8}"/>
                  </a:ext>
                </a:extLst>
              </p:cNvPr>
              <p:cNvSpPr/>
              <p:nvPr/>
            </p:nvSpPr>
            <p:spPr>
              <a:xfrm>
                <a:off x="7204856" y="3385894"/>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2" name="Freeform: Shape 81">
                <a:extLst>
                  <a:ext uri="{FF2B5EF4-FFF2-40B4-BE49-F238E27FC236}">
                    <a16:creationId xmlns:a16="http://schemas.microsoft.com/office/drawing/2014/main" id="{4B0B970B-BC95-4F3E-8949-B95B257C2989}"/>
                  </a:ext>
                </a:extLst>
              </p:cNvPr>
              <p:cNvSpPr/>
              <p:nvPr/>
            </p:nvSpPr>
            <p:spPr>
              <a:xfrm>
                <a:off x="7264342" y="3385894"/>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83" name="Freeform: Shape 82">
                <a:extLst>
                  <a:ext uri="{FF2B5EF4-FFF2-40B4-BE49-F238E27FC236}">
                    <a16:creationId xmlns:a16="http://schemas.microsoft.com/office/drawing/2014/main" id="{04D79E23-A254-4BC6-82FB-4B337164BC1E}"/>
                  </a:ext>
                </a:extLst>
              </p:cNvPr>
              <p:cNvSpPr/>
              <p:nvPr/>
            </p:nvSpPr>
            <p:spPr>
              <a:xfrm>
                <a:off x="7248149" y="3616236"/>
                <a:ext cx="9914" cy="72705"/>
              </a:xfrm>
              <a:custGeom>
                <a:avLst/>
                <a:gdLst>
                  <a:gd name="connsiteX0" fmla="*/ 4957 w 9914"/>
                  <a:gd name="connsiteY0" fmla="*/ 67748 h 72704"/>
                  <a:gd name="connsiteX1" fmla="*/ 4957 w 9914"/>
                  <a:gd name="connsiteY1" fmla="*/ 4957 h 72704"/>
                </a:gdLst>
                <a:ahLst/>
                <a:cxnLst>
                  <a:cxn ang="0">
                    <a:pos x="connsiteX0" y="connsiteY0"/>
                  </a:cxn>
                  <a:cxn ang="0">
                    <a:pos x="connsiteX1" y="connsiteY1"/>
                  </a:cxn>
                </a:cxnLst>
                <a:rect l="l" t="t" r="r" b="b"/>
                <a:pathLst>
                  <a:path w="9914" h="72704">
                    <a:moveTo>
                      <a:pt x="4957" y="67748"/>
                    </a:moveTo>
                    <a:lnTo>
                      <a:pt x="4957" y="4957"/>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grpSp>
        <p:grpSp>
          <p:nvGrpSpPr>
            <p:cNvPr id="37" name="Group 36">
              <a:extLst>
                <a:ext uri="{FF2B5EF4-FFF2-40B4-BE49-F238E27FC236}">
                  <a16:creationId xmlns:a16="http://schemas.microsoft.com/office/drawing/2014/main" id="{3DF499F1-1BD4-4CED-816A-CDC734AEADC0}"/>
                </a:ext>
              </a:extLst>
            </p:cNvPr>
            <p:cNvGrpSpPr/>
            <p:nvPr/>
          </p:nvGrpSpPr>
          <p:grpSpPr>
            <a:xfrm>
              <a:off x="1585213" y="3568890"/>
              <a:ext cx="237888" cy="335938"/>
              <a:chOff x="4326052" y="2942677"/>
              <a:chExt cx="237888" cy="335938"/>
            </a:xfrm>
          </p:grpSpPr>
          <p:sp>
            <p:nvSpPr>
              <p:cNvPr id="66" name="Freeform: Shape 65">
                <a:extLst>
                  <a:ext uri="{FF2B5EF4-FFF2-40B4-BE49-F238E27FC236}">
                    <a16:creationId xmlns:a16="http://schemas.microsoft.com/office/drawing/2014/main" id="{F33F5E92-9DA4-4F39-92D1-342565E866CB}"/>
                  </a:ext>
                </a:extLst>
              </p:cNvPr>
              <p:cNvSpPr/>
              <p:nvPr/>
            </p:nvSpPr>
            <p:spPr>
              <a:xfrm>
                <a:off x="4326052" y="2942677"/>
                <a:ext cx="237615" cy="335938"/>
              </a:xfrm>
              <a:custGeom>
                <a:avLst/>
                <a:gdLst>
                  <a:gd name="connsiteX0" fmla="*/ 4097 w 237614"/>
                  <a:gd name="connsiteY0" fmla="*/ 325013 h 335938"/>
                  <a:gd name="connsiteX1" fmla="*/ 4097 w 237614"/>
                  <a:gd name="connsiteY1" fmla="*/ 13110 h 335938"/>
                  <a:gd name="connsiteX2" fmla="*/ 13110 w 237614"/>
                  <a:gd name="connsiteY2" fmla="*/ 4097 h 335938"/>
                  <a:gd name="connsiteX3" fmla="*/ 157317 w 237614"/>
                  <a:gd name="connsiteY3" fmla="*/ 4097 h 335938"/>
                  <a:gd name="connsiteX4" fmla="*/ 234064 w 237614"/>
                  <a:gd name="connsiteY4" fmla="*/ 80844 h 335938"/>
                  <a:gd name="connsiteX5" fmla="*/ 234064 w 237614"/>
                  <a:gd name="connsiteY5" fmla="*/ 325013 h 335938"/>
                  <a:gd name="connsiteX6" fmla="*/ 225051 w 237614"/>
                  <a:gd name="connsiteY6" fmla="*/ 334026 h 335938"/>
                  <a:gd name="connsiteX7" fmla="*/ 13110 w 237614"/>
                  <a:gd name="connsiteY7" fmla="*/ 334026 h 335938"/>
                  <a:gd name="connsiteX8" fmla="*/ 4097 w 237614"/>
                  <a:gd name="connsiteY8" fmla="*/ 325013 h 33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335938">
                    <a:moveTo>
                      <a:pt x="4097" y="325013"/>
                    </a:moveTo>
                    <a:lnTo>
                      <a:pt x="4097" y="13110"/>
                    </a:lnTo>
                    <a:cubicBezTo>
                      <a:pt x="4097" y="8194"/>
                      <a:pt x="8194" y="4097"/>
                      <a:pt x="13110" y="4097"/>
                    </a:cubicBezTo>
                    <a:lnTo>
                      <a:pt x="157317" y="4097"/>
                    </a:lnTo>
                    <a:lnTo>
                      <a:pt x="234064" y="80844"/>
                    </a:lnTo>
                    <a:lnTo>
                      <a:pt x="234064" y="325013"/>
                    </a:lnTo>
                    <a:cubicBezTo>
                      <a:pt x="234064" y="329930"/>
                      <a:pt x="229967" y="334026"/>
                      <a:pt x="225051" y="334026"/>
                    </a:cubicBezTo>
                    <a:lnTo>
                      <a:pt x="13110" y="334026"/>
                    </a:lnTo>
                    <a:cubicBezTo>
                      <a:pt x="8194" y="334026"/>
                      <a:pt x="4097" y="329930"/>
                      <a:pt x="4097" y="32501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7" name="Freeform: Shape 66">
                <a:extLst>
                  <a:ext uri="{FF2B5EF4-FFF2-40B4-BE49-F238E27FC236}">
                    <a16:creationId xmlns:a16="http://schemas.microsoft.com/office/drawing/2014/main" id="{529B94C7-9668-4BE7-B2FE-B856A8F13A18}"/>
                  </a:ext>
                </a:extLst>
              </p:cNvPr>
              <p:cNvSpPr/>
              <p:nvPr/>
            </p:nvSpPr>
            <p:spPr>
              <a:xfrm>
                <a:off x="4479273" y="2942677"/>
                <a:ext cx="84667" cy="84667"/>
              </a:xfrm>
              <a:custGeom>
                <a:avLst/>
                <a:gdLst>
                  <a:gd name="connsiteX0" fmla="*/ 4097 w 84667"/>
                  <a:gd name="connsiteY0" fmla="*/ 80844 h 84667"/>
                  <a:gd name="connsiteX1" fmla="*/ 80844 w 84667"/>
                  <a:gd name="connsiteY1" fmla="*/ 80844 h 84667"/>
                  <a:gd name="connsiteX2" fmla="*/ 4097 w 84667"/>
                  <a:gd name="connsiteY2" fmla="*/ 4097 h 84667"/>
                </a:gdLst>
                <a:ahLst/>
                <a:cxnLst>
                  <a:cxn ang="0">
                    <a:pos x="connsiteX0" y="connsiteY0"/>
                  </a:cxn>
                  <a:cxn ang="0">
                    <a:pos x="connsiteX1" y="connsiteY1"/>
                  </a:cxn>
                  <a:cxn ang="0">
                    <a:pos x="connsiteX2" y="connsiteY2"/>
                  </a:cxn>
                </a:cxnLst>
                <a:rect l="l" t="t" r="r" b="b"/>
                <a:pathLst>
                  <a:path w="84667" h="84667">
                    <a:moveTo>
                      <a:pt x="4097" y="80844"/>
                    </a:moveTo>
                    <a:lnTo>
                      <a:pt x="80844" y="80844"/>
                    </a:lnTo>
                    <a:lnTo>
                      <a:pt x="4097" y="4097"/>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8" name="Freeform: Shape 67">
                <a:extLst>
                  <a:ext uri="{FF2B5EF4-FFF2-40B4-BE49-F238E27FC236}">
                    <a16:creationId xmlns:a16="http://schemas.microsoft.com/office/drawing/2014/main" id="{E020B9BD-8D8D-49B3-A492-45B536055FED}"/>
                  </a:ext>
                </a:extLst>
              </p:cNvPr>
              <p:cNvSpPr/>
              <p:nvPr/>
            </p:nvSpPr>
            <p:spPr>
              <a:xfrm>
                <a:off x="4359919" y="3081422"/>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9" name="Freeform: Shape 68">
                <a:extLst>
                  <a:ext uri="{FF2B5EF4-FFF2-40B4-BE49-F238E27FC236}">
                    <a16:creationId xmlns:a16="http://schemas.microsoft.com/office/drawing/2014/main" id="{85783E7C-EB09-4F44-A712-2D3D391D5F64}"/>
                  </a:ext>
                </a:extLst>
              </p:cNvPr>
              <p:cNvSpPr/>
              <p:nvPr/>
            </p:nvSpPr>
            <p:spPr>
              <a:xfrm>
                <a:off x="4359919" y="312621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0" name="Freeform: Shape 69">
                <a:extLst>
                  <a:ext uri="{FF2B5EF4-FFF2-40B4-BE49-F238E27FC236}">
                    <a16:creationId xmlns:a16="http://schemas.microsoft.com/office/drawing/2014/main" id="{C165FD79-7FBF-4888-BAEB-90DB039841D6}"/>
                  </a:ext>
                </a:extLst>
              </p:cNvPr>
              <p:cNvSpPr/>
              <p:nvPr/>
            </p:nvSpPr>
            <p:spPr>
              <a:xfrm>
                <a:off x="4359919" y="3171279"/>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1" name="Freeform: Shape 70">
                <a:extLst>
                  <a:ext uri="{FF2B5EF4-FFF2-40B4-BE49-F238E27FC236}">
                    <a16:creationId xmlns:a16="http://schemas.microsoft.com/office/drawing/2014/main" id="{6A26A160-7415-4248-AB5F-D1E7E30DC0FD}"/>
                  </a:ext>
                </a:extLst>
              </p:cNvPr>
              <p:cNvSpPr/>
              <p:nvPr/>
            </p:nvSpPr>
            <p:spPr>
              <a:xfrm>
                <a:off x="4359919" y="3216344"/>
                <a:ext cx="169335" cy="8194"/>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72" name="Freeform: Shape 71">
                <a:extLst>
                  <a:ext uri="{FF2B5EF4-FFF2-40B4-BE49-F238E27FC236}">
                    <a16:creationId xmlns:a16="http://schemas.microsoft.com/office/drawing/2014/main" id="{47736C7E-CD46-4669-84D0-709E7510FB20}"/>
                  </a:ext>
                </a:extLst>
              </p:cNvPr>
              <p:cNvSpPr/>
              <p:nvPr/>
            </p:nvSpPr>
            <p:spPr>
              <a:xfrm>
                <a:off x="4359919" y="3036357"/>
                <a:ext cx="98323" cy="8194"/>
              </a:xfrm>
              <a:custGeom>
                <a:avLst/>
                <a:gdLst>
                  <a:gd name="connsiteX0" fmla="*/ 4097 w 98323"/>
                  <a:gd name="connsiteY0" fmla="*/ 4097 h 8193"/>
                  <a:gd name="connsiteX1" fmla="*/ 96138 w 98323"/>
                  <a:gd name="connsiteY1" fmla="*/ 4097 h 8193"/>
                </a:gdLst>
                <a:ahLst/>
                <a:cxnLst>
                  <a:cxn ang="0">
                    <a:pos x="connsiteX0" y="connsiteY0"/>
                  </a:cxn>
                  <a:cxn ang="0">
                    <a:pos x="connsiteX1" y="connsiteY1"/>
                  </a:cxn>
                </a:cxnLst>
                <a:rect l="l" t="t" r="r" b="b"/>
                <a:pathLst>
                  <a:path w="98323" h="8193">
                    <a:moveTo>
                      <a:pt x="4097" y="4097"/>
                    </a:moveTo>
                    <a:lnTo>
                      <a:pt x="96138"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nvGrpSpPr>
            <p:cNvPr id="38" name="Group 37">
              <a:extLst>
                <a:ext uri="{FF2B5EF4-FFF2-40B4-BE49-F238E27FC236}">
                  <a16:creationId xmlns:a16="http://schemas.microsoft.com/office/drawing/2014/main" id="{9C5FAE66-57BE-45DE-834B-472D3920C710}"/>
                </a:ext>
              </a:extLst>
            </p:cNvPr>
            <p:cNvGrpSpPr/>
            <p:nvPr/>
          </p:nvGrpSpPr>
          <p:grpSpPr>
            <a:xfrm>
              <a:off x="2021930" y="2452416"/>
              <a:ext cx="340390" cy="366828"/>
              <a:chOff x="2760810" y="4102560"/>
              <a:chExt cx="340390" cy="366828"/>
            </a:xfrm>
          </p:grpSpPr>
          <p:sp>
            <p:nvSpPr>
              <p:cNvPr id="53" name="Freeform: Shape 52">
                <a:extLst>
                  <a:ext uri="{FF2B5EF4-FFF2-40B4-BE49-F238E27FC236}">
                    <a16:creationId xmlns:a16="http://schemas.microsoft.com/office/drawing/2014/main" id="{98E20139-9AFB-4576-9E3F-25258C1CA86D}"/>
                  </a:ext>
                </a:extLst>
              </p:cNvPr>
              <p:cNvSpPr/>
              <p:nvPr/>
            </p:nvSpPr>
            <p:spPr>
              <a:xfrm>
                <a:off x="2760810" y="4102560"/>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4" name="Freeform: Shape 53">
                <a:extLst>
                  <a:ext uri="{FF2B5EF4-FFF2-40B4-BE49-F238E27FC236}">
                    <a16:creationId xmlns:a16="http://schemas.microsoft.com/office/drawing/2014/main" id="{8D767862-6AFD-435B-A014-C9C993FD376F}"/>
                  </a:ext>
                </a:extLst>
              </p:cNvPr>
              <p:cNvSpPr/>
              <p:nvPr/>
            </p:nvSpPr>
            <p:spPr>
              <a:xfrm>
                <a:off x="2760810" y="4222192"/>
                <a:ext cx="340390" cy="95838"/>
              </a:xfrm>
              <a:custGeom>
                <a:avLst/>
                <a:gdLst>
                  <a:gd name="connsiteX0" fmla="*/ 329154 w 340390"/>
                  <a:gd name="connsiteY0" fmla="*/ 92864 h 95838"/>
                  <a:gd name="connsiteX1" fmla="*/ 11236 w 340390"/>
                  <a:gd name="connsiteY1" fmla="*/ 92864 h 95838"/>
                  <a:gd name="connsiteX2" fmla="*/ 4957 w 340390"/>
                  <a:gd name="connsiteY2" fmla="*/ 86585 h 95838"/>
                  <a:gd name="connsiteX3" fmla="*/ 4957 w 340390"/>
                  <a:gd name="connsiteY3" fmla="*/ 11236 h 95838"/>
                  <a:gd name="connsiteX4" fmla="*/ 11236 w 340390"/>
                  <a:gd name="connsiteY4" fmla="*/ 4957 h 95838"/>
                  <a:gd name="connsiteX5" fmla="*/ 329154 w 340390"/>
                  <a:gd name="connsiteY5" fmla="*/ 4957 h 95838"/>
                  <a:gd name="connsiteX6" fmla="*/ 335433 w 340390"/>
                  <a:gd name="connsiteY6" fmla="*/ 11236 h 95838"/>
                  <a:gd name="connsiteX7" fmla="*/ 335433 w 340390"/>
                  <a:gd name="connsiteY7" fmla="*/ 86585 h 95838"/>
                  <a:gd name="connsiteX8" fmla="*/ 329154 w 340390"/>
                  <a:gd name="connsiteY8" fmla="*/ 9286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9154" y="92864"/>
                    </a:moveTo>
                    <a:lnTo>
                      <a:pt x="11236" y="92864"/>
                    </a:lnTo>
                    <a:cubicBezTo>
                      <a:pt x="7601" y="92864"/>
                      <a:pt x="4957" y="89889"/>
                      <a:pt x="4957" y="86585"/>
                    </a:cubicBezTo>
                    <a:lnTo>
                      <a:pt x="4957" y="11236"/>
                    </a:lnTo>
                    <a:cubicBezTo>
                      <a:pt x="4957" y="7601"/>
                      <a:pt x="7931" y="4957"/>
                      <a:pt x="11236" y="4957"/>
                    </a:cubicBezTo>
                    <a:lnTo>
                      <a:pt x="329154" y="4957"/>
                    </a:lnTo>
                    <a:cubicBezTo>
                      <a:pt x="332789" y="4957"/>
                      <a:pt x="335433" y="7931"/>
                      <a:pt x="335433" y="11236"/>
                    </a:cubicBezTo>
                    <a:lnTo>
                      <a:pt x="335433" y="86585"/>
                    </a:lnTo>
                    <a:cubicBezTo>
                      <a:pt x="335433" y="90220"/>
                      <a:pt x="332789" y="92864"/>
                      <a:pt x="329154" y="9286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5" name="Freeform: Shape 54">
                <a:extLst>
                  <a:ext uri="{FF2B5EF4-FFF2-40B4-BE49-F238E27FC236}">
                    <a16:creationId xmlns:a16="http://schemas.microsoft.com/office/drawing/2014/main" id="{28DBBFFB-7899-41E7-AD1B-B570372F6FDF}"/>
                  </a:ext>
                </a:extLst>
              </p:cNvPr>
              <p:cNvSpPr/>
              <p:nvPr/>
            </p:nvSpPr>
            <p:spPr>
              <a:xfrm>
                <a:off x="2804763" y="4190797"/>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6" name="Freeform: Shape 55">
                <a:extLst>
                  <a:ext uri="{FF2B5EF4-FFF2-40B4-BE49-F238E27FC236}">
                    <a16:creationId xmlns:a16="http://schemas.microsoft.com/office/drawing/2014/main" id="{CBC09403-AE1D-4768-80F6-073520ABB519}"/>
                  </a:ext>
                </a:extLst>
              </p:cNvPr>
              <p:cNvSpPr/>
              <p:nvPr/>
            </p:nvSpPr>
            <p:spPr>
              <a:xfrm>
                <a:off x="2760810" y="4341494"/>
                <a:ext cx="340390" cy="95838"/>
              </a:xfrm>
              <a:custGeom>
                <a:avLst/>
                <a:gdLst>
                  <a:gd name="connsiteX0" fmla="*/ 328824 w 340390"/>
                  <a:gd name="connsiteY0" fmla="*/ 93194 h 95838"/>
                  <a:gd name="connsiteX1" fmla="*/ 11567 w 340390"/>
                  <a:gd name="connsiteY1" fmla="*/ 93194 h 95838"/>
                  <a:gd name="connsiteX2" fmla="*/ 4957 w 340390"/>
                  <a:gd name="connsiteY2" fmla="*/ 86585 h 95838"/>
                  <a:gd name="connsiteX3" fmla="*/ 4957 w 340390"/>
                  <a:gd name="connsiteY3" fmla="*/ 11567 h 95838"/>
                  <a:gd name="connsiteX4" fmla="*/ 11567 w 340390"/>
                  <a:gd name="connsiteY4" fmla="*/ 4957 h 95838"/>
                  <a:gd name="connsiteX5" fmla="*/ 328824 w 340390"/>
                  <a:gd name="connsiteY5" fmla="*/ 4957 h 95838"/>
                  <a:gd name="connsiteX6" fmla="*/ 335433 w 340390"/>
                  <a:gd name="connsiteY6" fmla="*/ 11567 h 95838"/>
                  <a:gd name="connsiteX7" fmla="*/ 335433 w 340390"/>
                  <a:gd name="connsiteY7" fmla="*/ 86585 h 95838"/>
                  <a:gd name="connsiteX8" fmla="*/ 328824 w 340390"/>
                  <a:gd name="connsiteY8" fmla="*/ 93194 h 9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90" h="95838">
                    <a:moveTo>
                      <a:pt x="328824" y="93194"/>
                    </a:moveTo>
                    <a:lnTo>
                      <a:pt x="11567" y="93194"/>
                    </a:lnTo>
                    <a:cubicBezTo>
                      <a:pt x="7931" y="93194"/>
                      <a:pt x="4957" y="90220"/>
                      <a:pt x="4957" y="86585"/>
                    </a:cubicBezTo>
                    <a:lnTo>
                      <a:pt x="4957" y="11567"/>
                    </a:lnTo>
                    <a:cubicBezTo>
                      <a:pt x="4957" y="7931"/>
                      <a:pt x="7931" y="4957"/>
                      <a:pt x="11567" y="4957"/>
                    </a:cubicBezTo>
                    <a:lnTo>
                      <a:pt x="328824" y="4957"/>
                    </a:lnTo>
                    <a:cubicBezTo>
                      <a:pt x="332459" y="4957"/>
                      <a:pt x="335433" y="7931"/>
                      <a:pt x="335433" y="11567"/>
                    </a:cubicBezTo>
                    <a:lnTo>
                      <a:pt x="335433" y="86585"/>
                    </a:lnTo>
                    <a:cubicBezTo>
                      <a:pt x="335433" y="90220"/>
                      <a:pt x="332459" y="93194"/>
                      <a:pt x="328824" y="93194"/>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7" name="Freeform: Shape 56">
                <a:extLst>
                  <a:ext uri="{FF2B5EF4-FFF2-40B4-BE49-F238E27FC236}">
                    <a16:creationId xmlns:a16="http://schemas.microsoft.com/office/drawing/2014/main" id="{978CB3CB-F5DF-4038-9835-51931FF34535}"/>
                  </a:ext>
                </a:extLst>
              </p:cNvPr>
              <p:cNvSpPr/>
              <p:nvPr/>
            </p:nvSpPr>
            <p:spPr>
              <a:xfrm>
                <a:off x="2810712"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8" name="Freeform: Shape 57">
                <a:extLst>
                  <a:ext uri="{FF2B5EF4-FFF2-40B4-BE49-F238E27FC236}">
                    <a16:creationId xmlns:a16="http://schemas.microsoft.com/office/drawing/2014/main" id="{DA1A54CC-C8B4-453E-BFA6-2AF913784C09}"/>
                  </a:ext>
                </a:extLst>
              </p:cNvPr>
              <p:cNvSpPr/>
              <p:nvPr/>
            </p:nvSpPr>
            <p:spPr>
              <a:xfrm>
                <a:off x="2884077" y="4131311"/>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9" name="Freeform: Shape 58">
                <a:extLst>
                  <a:ext uri="{FF2B5EF4-FFF2-40B4-BE49-F238E27FC236}">
                    <a16:creationId xmlns:a16="http://schemas.microsoft.com/office/drawing/2014/main" id="{0D1ECE4A-0ECD-4B0F-8D6B-80E3389DD371}"/>
                  </a:ext>
                </a:extLst>
              </p:cNvPr>
              <p:cNvSpPr/>
              <p:nvPr/>
            </p:nvSpPr>
            <p:spPr>
              <a:xfrm>
                <a:off x="2804763" y="4311751"/>
                <a:ext cx="251162" cy="39657"/>
              </a:xfrm>
              <a:custGeom>
                <a:avLst/>
                <a:gdLst>
                  <a:gd name="connsiteX0" fmla="*/ 4957 w 251161"/>
                  <a:gd name="connsiteY0" fmla="*/ 4957 h 39657"/>
                  <a:gd name="connsiteX1" fmla="*/ 247527 w 251161"/>
                  <a:gd name="connsiteY1" fmla="*/ 4957 h 39657"/>
                  <a:gd name="connsiteX2" fmla="*/ 247527 w 251161"/>
                  <a:gd name="connsiteY2" fmla="*/ 34700 h 39657"/>
                  <a:gd name="connsiteX3" fmla="*/ 4957 w 251161"/>
                  <a:gd name="connsiteY3" fmla="*/ 34700 h 39657"/>
                </a:gdLst>
                <a:ahLst/>
                <a:cxnLst>
                  <a:cxn ang="0">
                    <a:pos x="connsiteX0" y="connsiteY0"/>
                  </a:cxn>
                  <a:cxn ang="0">
                    <a:pos x="connsiteX1" y="connsiteY1"/>
                  </a:cxn>
                  <a:cxn ang="0">
                    <a:pos x="connsiteX2" y="connsiteY2"/>
                  </a:cxn>
                  <a:cxn ang="0">
                    <a:pos x="connsiteX3" y="connsiteY3"/>
                  </a:cxn>
                </a:cxnLst>
                <a:rect l="l" t="t" r="r" b="b"/>
                <a:pathLst>
                  <a:path w="251161" h="39657">
                    <a:moveTo>
                      <a:pt x="4957" y="4957"/>
                    </a:moveTo>
                    <a:lnTo>
                      <a:pt x="247527" y="4957"/>
                    </a:lnTo>
                    <a:lnTo>
                      <a:pt x="247527"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0" name="Freeform: Shape 59">
                <a:extLst>
                  <a:ext uri="{FF2B5EF4-FFF2-40B4-BE49-F238E27FC236}">
                    <a16:creationId xmlns:a16="http://schemas.microsoft.com/office/drawing/2014/main" id="{80545D30-428C-4972-B061-D61D89D72969}"/>
                  </a:ext>
                </a:extLst>
              </p:cNvPr>
              <p:cNvSpPr/>
              <p:nvPr/>
            </p:nvSpPr>
            <p:spPr>
              <a:xfrm>
                <a:off x="2947198"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1" name="Freeform: Shape 60">
                <a:extLst>
                  <a:ext uri="{FF2B5EF4-FFF2-40B4-BE49-F238E27FC236}">
                    <a16:creationId xmlns:a16="http://schemas.microsoft.com/office/drawing/2014/main" id="{DB425EB5-C3C7-402F-9825-282283B841F8}"/>
                  </a:ext>
                </a:extLst>
              </p:cNvPr>
              <p:cNvSpPr/>
              <p:nvPr/>
            </p:nvSpPr>
            <p:spPr>
              <a:xfrm>
                <a:off x="3020564" y="4250613"/>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2" name="Freeform: Shape 61">
                <a:extLst>
                  <a:ext uri="{FF2B5EF4-FFF2-40B4-BE49-F238E27FC236}">
                    <a16:creationId xmlns:a16="http://schemas.microsoft.com/office/drawing/2014/main" id="{AC15A502-3812-4CF7-83DA-F956E51C0247}"/>
                  </a:ext>
                </a:extLst>
              </p:cNvPr>
              <p:cNvSpPr/>
              <p:nvPr/>
            </p:nvSpPr>
            <p:spPr>
              <a:xfrm>
                <a:off x="2810712"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3" name="Freeform: Shape 62">
                <a:extLst>
                  <a:ext uri="{FF2B5EF4-FFF2-40B4-BE49-F238E27FC236}">
                    <a16:creationId xmlns:a16="http://schemas.microsoft.com/office/drawing/2014/main" id="{E493B562-9FB2-4757-997A-6AD3E0B9E56B}"/>
                  </a:ext>
                </a:extLst>
              </p:cNvPr>
              <p:cNvSpPr/>
              <p:nvPr/>
            </p:nvSpPr>
            <p:spPr>
              <a:xfrm>
                <a:off x="2884077" y="4369915"/>
                <a:ext cx="39657" cy="39657"/>
              </a:xfrm>
              <a:custGeom>
                <a:avLst/>
                <a:gdLst>
                  <a:gd name="connsiteX0" fmla="*/ 4957 w 39657"/>
                  <a:gd name="connsiteY0" fmla="*/ 4957 h 39657"/>
                  <a:gd name="connsiteX1" fmla="*/ 36022 w 39657"/>
                  <a:gd name="connsiteY1" fmla="*/ 4957 h 39657"/>
                  <a:gd name="connsiteX2" fmla="*/ 36022 w 39657"/>
                  <a:gd name="connsiteY2" fmla="*/ 36022 h 39657"/>
                  <a:gd name="connsiteX3" fmla="*/ 4957 w 39657"/>
                  <a:gd name="connsiteY3" fmla="*/ 36022 h 39657"/>
                </a:gdLst>
                <a:ahLst/>
                <a:cxnLst>
                  <a:cxn ang="0">
                    <a:pos x="connsiteX0" y="connsiteY0"/>
                  </a:cxn>
                  <a:cxn ang="0">
                    <a:pos x="connsiteX1" y="connsiteY1"/>
                  </a:cxn>
                  <a:cxn ang="0">
                    <a:pos x="connsiteX2" y="connsiteY2"/>
                  </a:cxn>
                  <a:cxn ang="0">
                    <a:pos x="connsiteX3" y="connsiteY3"/>
                  </a:cxn>
                </a:cxnLst>
                <a:rect l="l" t="t" r="r" b="b"/>
                <a:pathLst>
                  <a:path w="39657" h="39657">
                    <a:moveTo>
                      <a:pt x="4957" y="4957"/>
                    </a:moveTo>
                    <a:lnTo>
                      <a:pt x="36022" y="4957"/>
                    </a:lnTo>
                    <a:lnTo>
                      <a:pt x="36022" y="36022"/>
                    </a:lnTo>
                    <a:lnTo>
                      <a:pt x="4957" y="36022"/>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4" name="Freeform: Shape 63">
                <a:extLst>
                  <a:ext uri="{FF2B5EF4-FFF2-40B4-BE49-F238E27FC236}">
                    <a16:creationId xmlns:a16="http://schemas.microsoft.com/office/drawing/2014/main" id="{E39E1D76-99B8-4510-832F-E79091A11FBA}"/>
                  </a:ext>
                </a:extLst>
              </p:cNvPr>
              <p:cNvSpPr/>
              <p:nvPr/>
            </p:nvSpPr>
            <p:spPr>
              <a:xfrm>
                <a:off x="2794188"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65" name="Freeform: Shape 64">
                <a:extLst>
                  <a:ext uri="{FF2B5EF4-FFF2-40B4-BE49-F238E27FC236}">
                    <a16:creationId xmlns:a16="http://schemas.microsoft.com/office/drawing/2014/main" id="{302D049C-18C4-4D53-80F5-06D936E824BB}"/>
                  </a:ext>
                </a:extLst>
              </p:cNvPr>
              <p:cNvSpPr/>
              <p:nvPr/>
            </p:nvSpPr>
            <p:spPr>
              <a:xfrm>
                <a:off x="2979585" y="4429731"/>
                <a:ext cx="89229" cy="39657"/>
              </a:xfrm>
              <a:custGeom>
                <a:avLst/>
                <a:gdLst>
                  <a:gd name="connsiteX0" fmla="*/ 4957 w 89228"/>
                  <a:gd name="connsiteY0" fmla="*/ 4957 h 39657"/>
                  <a:gd name="connsiteX1" fmla="*/ 84932 w 89228"/>
                  <a:gd name="connsiteY1" fmla="*/ 4957 h 39657"/>
                  <a:gd name="connsiteX2" fmla="*/ 84932 w 89228"/>
                  <a:gd name="connsiteY2" fmla="*/ 34700 h 39657"/>
                  <a:gd name="connsiteX3" fmla="*/ 4957 w 89228"/>
                  <a:gd name="connsiteY3" fmla="*/ 34700 h 39657"/>
                </a:gdLst>
                <a:ahLst/>
                <a:cxnLst>
                  <a:cxn ang="0">
                    <a:pos x="connsiteX0" y="connsiteY0"/>
                  </a:cxn>
                  <a:cxn ang="0">
                    <a:pos x="connsiteX1" y="connsiteY1"/>
                  </a:cxn>
                  <a:cxn ang="0">
                    <a:pos x="connsiteX2" y="connsiteY2"/>
                  </a:cxn>
                  <a:cxn ang="0">
                    <a:pos x="connsiteX3" y="connsiteY3"/>
                  </a:cxn>
                </a:cxnLst>
                <a:rect l="l" t="t" r="r" b="b"/>
                <a:pathLst>
                  <a:path w="89228" h="39657">
                    <a:moveTo>
                      <a:pt x="4957" y="4957"/>
                    </a:moveTo>
                    <a:lnTo>
                      <a:pt x="84932" y="4957"/>
                    </a:lnTo>
                    <a:lnTo>
                      <a:pt x="84932" y="34700"/>
                    </a:lnTo>
                    <a:lnTo>
                      <a:pt x="4957" y="34700"/>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grpSp>
        <p:grpSp>
          <p:nvGrpSpPr>
            <p:cNvPr id="39" name="Group 38">
              <a:extLst>
                <a:ext uri="{FF2B5EF4-FFF2-40B4-BE49-F238E27FC236}">
                  <a16:creationId xmlns:a16="http://schemas.microsoft.com/office/drawing/2014/main" id="{40A9DAC1-D445-4AC5-BE9B-1EEB4A13CD38}"/>
                </a:ext>
              </a:extLst>
            </p:cNvPr>
            <p:cNvGrpSpPr/>
            <p:nvPr/>
          </p:nvGrpSpPr>
          <p:grpSpPr>
            <a:xfrm>
              <a:off x="3396026" y="2491643"/>
              <a:ext cx="373438" cy="540040"/>
              <a:chOff x="7783610" y="3183270"/>
              <a:chExt cx="373438" cy="540040"/>
            </a:xfrm>
          </p:grpSpPr>
          <p:sp>
            <p:nvSpPr>
              <p:cNvPr id="40" name="Freeform: Shape 39">
                <a:extLst>
                  <a:ext uri="{FF2B5EF4-FFF2-40B4-BE49-F238E27FC236}">
                    <a16:creationId xmlns:a16="http://schemas.microsoft.com/office/drawing/2014/main" id="{AF85636B-C21B-463D-905A-94122631BBF4}"/>
                  </a:ext>
                </a:extLst>
              </p:cNvPr>
              <p:cNvSpPr/>
              <p:nvPr/>
            </p:nvSpPr>
            <p:spPr>
              <a:xfrm>
                <a:off x="7879143" y="3421916"/>
                <a:ext cx="175152" cy="112362"/>
              </a:xfrm>
              <a:custGeom>
                <a:avLst/>
                <a:gdLst>
                  <a:gd name="connsiteX0" fmla="*/ 4957 w 175152"/>
                  <a:gd name="connsiteY0" fmla="*/ 11897 h 112361"/>
                  <a:gd name="connsiteX1" fmla="*/ 83941 w 175152"/>
                  <a:gd name="connsiteY1" fmla="*/ 110379 h 112361"/>
                  <a:gd name="connsiteX2" fmla="*/ 172839 w 175152"/>
                  <a:gd name="connsiteY2" fmla="*/ 4957 h 112361"/>
                </a:gdLst>
                <a:ahLst/>
                <a:cxnLst>
                  <a:cxn ang="0">
                    <a:pos x="connsiteX0" y="connsiteY0"/>
                  </a:cxn>
                  <a:cxn ang="0">
                    <a:pos x="connsiteX1" y="connsiteY1"/>
                  </a:cxn>
                  <a:cxn ang="0">
                    <a:pos x="connsiteX2" y="connsiteY2"/>
                  </a:cxn>
                </a:cxnLst>
                <a:rect l="l" t="t" r="r" b="b"/>
                <a:pathLst>
                  <a:path w="175152" h="112361">
                    <a:moveTo>
                      <a:pt x="4957" y="11897"/>
                    </a:moveTo>
                    <a:cubicBezTo>
                      <a:pt x="5949" y="60147"/>
                      <a:pt x="18507" y="107735"/>
                      <a:pt x="83941" y="110379"/>
                    </a:cubicBezTo>
                    <a:cubicBezTo>
                      <a:pt x="156976" y="113353"/>
                      <a:pt x="171187" y="56511"/>
                      <a:pt x="172839" y="4957"/>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41" name="Freeform: Shape 40">
                <a:extLst>
                  <a:ext uri="{FF2B5EF4-FFF2-40B4-BE49-F238E27FC236}">
                    <a16:creationId xmlns:a16="http://schemas.microsoft.com/office/drawing/2014/main" id="{A0F22A7D-9B2D-4DE8-AA1D-1D93576F3B32}"/>
                  </a:ext>
                </a:extLst>
              </p:cNvPr>
              <p:cNvSpPr/>
              <p:nvPr/>
            </p:nvSpPr>
            <p:spPr>
              <a:xfrm>
                <a:off x="7851796" y="3259981"/>
                <a:ext cx="231333" cy="178457"/>
              </a:xfrm>
              <a:custGeom>
                <a:avLst/>
                <a:gdLst>
                  <a:gd name="connsiteX0" fmla="*/ 159207 w 231333"/>
                  <a:gd name="connsiteY0" fmla="*/ 81298 h 178457"/>
                  <a:gd name="connsiteX1" fmla="*/ 77249 w 231333"/>
                  <a:gd name="connsiteY1" fmla="*/ 117981 h 178457"/>
                  <a:gd name="connsiteX2" fmla="*/ 30983 w 231333"/>
                  <a:gd name="connsiteY2" fmla="*/ 175815 h 178457"/>
                  <a:gd name="connsiteX3" fmla="*/ 5536 w 231333"/>
                  <a:gd name="connsiteY3" fmla="*/ 102118 h 178457"/>
                  <a:gd name="connsiteX4" fmla="*/ 112941 w 231333"/>
                  <a:gd name="connsiteY4" fmla="*/ 4959 h 178457"/>
                  <a:gd name="connsiteX5" fmla="*/ 225303 w 231333"/>
                  <a:gd name="connsiteY5" fmla="*/ 97822 h 178457"/>
                  <a:gd name="connsiteX6" fmla="*/ 201508 w 231333"/>
                  <a:gd name="connsiteY6" fmla="*/ 170527 h 178457"/>
                  <a:gd name="connsiteX7" fmla="*/ 183993 w 231333"/>
                  <a:gd name="connsiteY7" fmla="*/ 133844 h 178457"/>
                  <a:gd name="connsiteX8" fmla="*/ 159207 w 231333"/>
                  <a:gd name="connsiteY8" fmla="*/ 81298 h 17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33" h="178457">
                    <a:moveTo>
                      <a:pt x="159207" y="81298"/>
                    </a:moveTo>
                    <a:cubicBezTo>
                      <a:pt x="159207" y="81298"/>
                      <a:pt x="124177" y="127235"/>
                      <a:pt x="77249" y="117981"/>
                    </a:cubicBezTo>
                    <a:cubicBezTo>
                      <a:pt x="77249" y="117981"/>
                      <a:pt x="54116" y="170197"/>
                      <a:pt x="30983" y="175815"/>
                    </a:cubicBezTo>
                    <a:cubicBezTo>
                      <a:pt x="25365" y="177137"/>
                      <a:pt x="909" y="141115"/>
                      <a:pt x="5536" y="102118"/>
                    </a:cubicBezTo>
                    <a:cubicBezTo>
                      <a:pt x="9832" y="64114"/>
                      <a:pt x="45524" y="4628"/>
                      <a:pt x="112941" y="4959"/>
                    </a:cubicBezTo>
                    <a:cubicBezTo>
                      <a:pt x="149293" y="4959"/>
                      <a:pt x="211092" y="21152"/>
                      <a:pt x="225303" y="97822"/>
                    </a:cubicBezTo>
                    <a:cubicBezTo>
                      <a:pt x="228607" y="116659"/>
                      <a:pt x="232573" y="162596"/>
                      <a:pt x="201508" y="170527"/>
                    </a:cubicBezTo>
                    <a:cubicBezTo>
                      <a:pt x="197212" y="171518"/>
                      <a:pt x="207126" y="150037"/>
                      <a:pt x="183993" y="133844"/>
                    </a:cubicBezTo>
                    <a:cubicBezTo>
                      <a:pt x="160529" y="117981"/>
                      <a:pt x="179366" y="61800"/>
                      <a:pt x="159207" y="81298"/>
                    </a:cubicBezTo>
                    <a:close/>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42" name="Freeform: Shape 41">
                <a:extLst>
                  <a:ext uri="{FF2B5EF4-FFF2-40B4-BE49-F238E27FC236}">
                    <a16:creationId xmlns:a16="http://schemas.microsoft.com/office/drawing/2014/main" id="{EF0E82C3-77EE-4C08-953F-0797AF09504F}"/>
                  </a:ext>
                </a:extLst>
              </p:cNvPr>
              <p:cNvSpPr/>
              <p:nvPr/>
            </p:nvSpPr>
            <p:spPr>
              <a:xfrm>
                <a:off x="7883591" y="3183270"/>
                <a:ext cx="168543" cy="92533"/>
              </a:xfrm>
              <a:custGeom>
                <a:avLst/>
                <a:gdLst>
                  <a:gd name="connsiteX0" fmla="*/ 9432 w 168542"/>
                  <a:gd name="connsiteY0" fmla="*/ 88941 h 92533"/>
                  <a:gd name="connsiteX1" fmla="*/ 17364 w 168542"/>
                  <a:gd name="connsiteY1" fmla="*/ 35073 h 92533"/>
                  <a:gd name="connsiteX2" fmla="*/ 151868 w 168542"/>
                  <a:gd name="connsiteY2" fmla="*/ 29124 h 92533"/>
                  <a:gd name="connsiteX3" fmla="*/ 159138 w 168542"/>
                  <a:gd name="connsiteY3" fmla="*/ 88941 h 92533"/>
                </a:gdLst>
                <a:ahLst/>
                <a:cxnLst>
                  <a:cxn ang="0">
                    <a:pos x="connsiteX0" y="connsiteY0"/>
                  </a:cxn>
                  <a:cxn ang="0">
                    <a:pos x="connsiteX1" y="connsiteY1"/>
                  </a:cxn>
                  <a:cxn ang="0">
                    <a:pos x="connsiteX2" y="connsiteY2"/>
                  </a:cxn>
                  <a:cxn ang="0">
                    <a:pos x="connsiteX3" y="connsiteY3"/>
                  </a:cxn>
                </a:cxnLst>
                <a:rect l="l" t="t" r="r" b="b"/>
                <a:pathLst>
                  <a:path w="168542" h="92533">
                    <a:moveTo>
                      <a:pt x="9432" y="88941"/>
                    </a:moveTo>
                    <a:cubicBezTo>
                      <a:pt x="3484" y="76713"/>
                      <a:pt x="1170" y="58537"/>
                      <a:pt x="17364" y="35073"/>
                    </a:cubicBezTo>
                    <a:cubicBezTo>
                      <a:pt x="46776" y="-6567"/>
                      <a:pt x="119811" y="-1610"/>
                      <a:pt x="151868" y="29124"/>
                    </a:cubicBezTo>
                    <a:cubicBezTo>
                      <a:pt x="167069" y="43665"/>
                      <a:pt x="172357" y="67790"/>
                      <a:pt x="159138" y="88941"/>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43" name="Freeform: Shape 42">
                <a:extLst>
                  <a:ext uri="{FF2B5EF4-FFF2-40B4-BE49-F238E27FC236}">
                    <a16:creationId xmlns:a16="http://schemas.microsoft.com/office/drawing/2014/main" id="{72A175D6-1518-4AA6-875F-272C399B4F37}"/>
                  </a:ext>
                </a:extLst>
              </p:cNvPr>
              <p:cNvSpPr/>
              <p:nvPr/>
            </p:nvSpPr>
            <p:spPr>
              <a:xfrm>
                <a:off x="7914174" y="3513788"/>
                <a:ext cx="105752" cy="115667"/>
              </a:xfrm>
              <a:custGeom>
                <a:avLst/>
                <a:gdLst>
                  <a:gd name="connsiteX0" fmla="*/ 4957 w 105752"/>
                  <a:gd name="connsiteY0" fmla="*/ 9253 h 115666"/>
                  <a:gd name="connsiteX1" fmla="*/ 5288 w 105752"/>
                  <a:gd name="connsiteY1" fmla="*/ 37013 h 115666"/>
                  <a:gd name="connsiteX2" fmla="*/ 39657 w 105752"/>
                  <a:gd name="connsiteY2" fmla="*/ 101456 h 115666"/>
                  <a:gd name="connsiteX3" fmla="*/ 69069 w 105752"/>
                  <a:gd name="connsiteY3" fmla="*/ 101456 h 115666"/>
                  <a:gd name="connsiteX4" fmla="*/ 103439 w 105752"/>
                  <a:gd name="connsiteY4" fmla="*/ 37013 h 115666"/>
                  <a:gd name="connsiteX5" fmla="*/ 102778 w 105752"/>
                  <a:gd name="connsiteY5" fmla="*/ 4957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52" h="115666">
                    <a:moveTo>
                      <a:pt x="4957" y="9253"/>
                    </a:moveTo>
                    <a:lnTo>
                      <a:pt x="5288" y="37013"/>
                    </a:lnTo>
                    <a:lnTo>
                      <a:pt x="39657" y="101456"/>
                    </a:lnTo>
                    <a:cubicBezTo>
                      <a:pt x="46267" y="114014"/>
                      <a:pt x="62460" y="114014"/>
                      <a:pt x="69069" y="101456"/>
                    </a:cubicBezTo>
                    <a:lnTo>
                      <a:pt x="103439" y="37013"/>
                    </a:lnTo>
                    <a:lnTo>
                      <a:pt x="102778" y="4957"/>
                    </a:ln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44" name="Freeform: Shape 43">
                <a:extLst>
                  <a:ext uri="{FF2B5EF4-FFF2-40B4-BE49-F238E27FC236}">
                    <a16:creationId xmlns:a16="http://schemas.microsoft.com/office/drawing/2014/main" id="{A81FE3A3-C74E-4EE1-929A-A8D149174B2A}"/>
                  </a:ext>
                </a:extLst>
              </p:cNvPr>
              <p:cNvSpPr/>
              <p:nvPr/>
            </p:nvSpPr>
            <p:spPr>
              <a:xfrm>
                <a:off x="7783610" y="3541548"/>
                <a:ext cx="373438" cy="181762"/>
              </a:xfrm>
              <a:custGeom>
                <a:avLst/>
                <a:gdLst>
                  <a:gd name="connsiteX0" fmla="*/ 135852 w 373437"/>
                  <a:gd name="connsiteY0" fmla="*/ 4957 h 181761"/>
                  <a:gd name="connsiteX1" fmla="*/ 22829 w 373437"/>
                  <a:gd name="connsiteY1" fmla="*/ 59816 h 181761"/>
                  <a:gd name="connsiteX2" fmla="*/ 4983 w 373437"/>
                  <a:gd name="connsiteY2" fmla="*/ 177466 h 181761"/>
                  <a:gd name="connsiteX3" fmla="*/ 368507 w 373437"/>
                  <a:gd name="connsiteY3" fmla="*/ 177466 h 181761"/>
                  <a:gd name="connsiteX4" fmla="*/ 350661 w 373437"/>
                  <a:gd name="connsiteY4" fmla="*/ 59816 h 181761"/>
                  <a:gd name="connsiteX5" fmla="*/ 235325 w 373437"/>
                  <a:gd name="connsiteY5" fmla="*/ 4957 h 181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437" h="181761">
                    <a:moveTo>
                      <a:pt x="135852" y="4957"/>
                    </a:moveTo>
                    <a:cubicBezTo>
                      <a:pt x="110405" y="8262"/>
                      <a:pt x="43649" y="23794"/>
                      <a:pt x="22829" y="59816"/>
                    </a:cubicBezTo>
                    <a:cubicBezTo>
                      <a:pt x="7297" y="87246"/>
                      <a:pt x="4653" y="101787"/>
                      <a:pt x="4983" y="177466"/>
                    </a:cubicBezTo>
                    <a:lnTo>
                      <a:pt x="368507" y="177466"/>
                    </a:lnTo>
                    <a:cubicBezTo>
                      <a:pt x="368837" y="101787"/>
                      <a:pt x="369829" y="93525"/>
                      <a:pt x="350661" y="59816"/>
                    </a:cubicBezTo>
                    <a:cubicBezTo>
                      <a:pt x="330172" y="23464"/>
                      <a:pt x="260772" y="8262"/>
                      <a:pt x="235325" y="4957"/>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45" name="Freeform: Shape 44">
                <a:extLst>
                  <a:ext uri="{FF2B5EF4-FFF2-40B4-BE49-F238E27FC236}">
                    <a16:creationId xmlns:a16="http://schemas.microsoft.com/office/drawing/2014/main" id="{4423D60A-A5F4-4F8E-9EC8-06A0261EEE93}"/>
                  </a:ext>
                </a:extLst>
              </p:cNvPr>
              <p:cNvSpPr/>
              <p:nvPr/>
            </p:nvSpPr>
            <p:spPr>
              <a:xfrm>
                <a:off x="7859315" y="3638708"/>
                <a:ext cx="9914" cy="56181"/>
              </a:xfrm>
              <a:custGeom>
                <a:avLst/>
                <a:gdLst>
                  <a:gd name="connsiteX0" fmla="*/ 4957 w 9914"/>
                  <a:gd name="connsiteY0" fmla="*/ 4957 h 56180"/>
                  <a:gd name="connsiteX1" fmla="*/ 4957 w 9914"/>
                  <a:gd name="connsiteY1" fmla="*/ 52546 h 56180"/>
                </a:gdLst>
                <a:ahLst/>
                <a:cxnLst>
                  <a:cxn ang="0">
                    <a:pos x="connsiteX0" y="connsiteY0"/>
                  </a:cxn>
                  <a:cxn ang="0">
                    <a:pos x="connsiteX1" y="connsiteY1"/>
                  </a:cxn>
                </a:cxnLst>
                <a:rect l="l" t="t" r="r" b="b"/>
                <a:pathLst>
                  <a:path w="9914" h="56180">
                    <a:moveTo>
                      <a:pt x="4957" y="4957"/>
                    </a:moveTo>
                    <a:lnTo>
                      <a:pt x="4957" y="52546"/>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46" name="Freeform: Shape 45">
                <a:extLst>
                  <a:ext uri="{FF2B5EF4-FFF2-40B4-BE49-F238E27FC236}">
                    <a16:creationId xmlns:a16="http://schemas.microsoft.com/office/drawing/2014/main" id="{DB8C47B2-C7A6-43E4-91CA-2A4A14D31140}"/>
                  </a:ext>
                </a:extLst>
              </p:cNvPr>
              <p:cNvSpPr/>
              <p:nvPr/>
            </p:nvSpPr>
            <p:spPr>
              <a:xfrm>
                <a:off x="8066523" y="3638708"/>
                <a:ext cx="9914" cy="56181"/>
              </a:xfrm>
              <a:custGeom>
                <a:avLst/>
                <a:gdLst>
                  <a:gd name="connsiteX0" fmla="*/ 4957 w 9914"/>
                  <a:gd name="connsiteY0" fmla="*/ 4957 h 56180"/>
                  <a:gd name="connsiteX1" fmla="*/ 4957 w 9914"/>
                  <a:gd name="connsiteY1" fmla="*/ 52546 h 56180"/>
                </a:gdLst>
                <a:ahLst/>
                <a:cxnLst>
                  <a:cxn ang="0">
                    <a:pos x="connsiteX0" y="connsiteY0"/>
                  </a:cxn>
                  <a:cxn ang="0">
                    <a:pos x="connsiteX1" y="connsiteY1"/>
                  </a:cxn>
                </a:cxnLst>
                <a:rect l="l" t="t" r="r" b="b"/>
                <a:pathLst>
                  <a:path w="9914" h="56180">
                    <a:moveTo>
                      <a:pt x="4957" y="4957"/>
                    </a:moveTo>
                    <a:lnTo>
                      <a:pt x="4957" y="52546"/>
                    </a:lnTo>
                  </a:path>
                </a:pathLst>
              </a:custGeom>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47" name="Freeform: Shape 46">
                <a:extLst>
                  <a:ext uri="{FF2B5EF4-FFF2-40B4-BE49-F238E27FC236}">
                    <a16:creationId xmlns:a16="http://schemas.microsoft.com/office/drawing/2014/main" id="{F718A5CE-493A-4A87-9A59-8C8CA96A2A14}"/>
                  </a:ext>
                </a:extLst>
              </p:cNvPr>
              <p:cNvSpPr/>
              <p:nvPr/>
            </p:nvSpPr>
            <p:spPr>
              <a:xfrm>
                <a:off x="7995140" y="3563360"/>
                <a:ext cx="72705" cy="59486"/>
              </a:xfrm>
              <a:custGeom>
                <a:avLst/>
                <a:gdLst>
                  <a:gd name="connsiteX0" fmla="*/ 56842 w 72704"/>
                  <a:gd name="connsiteY0" fmla="*/ 4957 h 59485"/>
                  <a:gd name="connsiteX1" fmla="*/ 67748 w 72704"/>
                  <a:gd name="connsiteY1" fmla="*/ 17515 h 59485"/>
                  <a:gd name="connsiteX2" fmla="*/ 57833 w 72704"/>
                  <a:gd name="connsiteY2" fmla="*/ 43953 h 59485"/>
                  <a:gd name="connsiteX3" fmla="*/ 4957 w 72704"/>
                  <a:gd name="connsiteY3" fmla="*/ 54529 h 59485"/>
                </a:gdLst>
                <a:ahLst/>
                <a:cxnLst>
                  <a:cxn ang="0">
                    <a:pos x="connsiteX0" y="connsiteY0"/>
                  </a:cxn>
                  <a:cxn ang="0">
                    <a:pos x="connsiteX1" y="connsiteY1"/>
                  </a:cxn>
                  <a:cxn ang="0">
                    <a:pos x="connsiteX2" y="connsiteY2"/>
                  </a:cxn>
                  <a:cxn ang="0">
                    <a:pos x="connsiteX3" y="connsiteY3"/>
                  </a:cxn>
                </a:cxnLst>
                <a:rect l="l" t="t" r="r" b="b"/>
                <a:pathLst>
                  <a:path w="72704" h="59485">
                    <a:moveTo>
                      <a:pt x="56842" y="4957"/>
                    </a:moveTo>
                    <a:cubicBezTo>
                      <a:pt x="60808" y="8592"/>
                      <a:pt x="64773" y="12889"/>
                      <a:pt x="67748" y="17515"/>
                    </a:cubicBezTo>
                    <a:cubicBezTo>
                      <a:pt x="74688" y="27429"/>
                      <a:pt x="69400" y="40979"/>
                      <a:pt x="57833" y="43953"/>
                    </a:cubicBezTo>
                    <a:lnTo>
                      <a:pt x="4957" y="54529"/>
                    </a:ln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48" name="Freeform: Shape 47">
                <a:extLst>
                  <a:ext uri="{FF2B5EF4-FFF2-40B4-BE49-F238E27FC236}">
                    <a16:creationId xmlns:a16="http://schemas.microsoft.com/office/drawing/2014/main" id="{00298DB5-16EB-407E-9E0F-DD61E763505A}"/>
                  </a:ext>
                </a:extLst>
              </p:cNvPr>
              <p:cNvSpPr/>
              <p:nvPr/>
            </p:nvSpPr>
            <p:spPr>
              <a:xfrm>
                <a:off x="7869427" y="3563360"/>
                <a:ext cx="72705" cy="59486"/>
              </a:xfrm>
              <a:custGeom>
                <a:avLst/>
                <a:gdLst>
                  <a:gd name="connsiteX0" fmla="*/ 18969 w 72704"/>
                  <a:gd name="connsiteY0" fmla="*/ 4957 h 59485"/>
                  <a:gd name="connsiteX1" fmla="*/ 8064 w 72704"/>
                  <a:gd name="connsiteY1" fmla="*/ 17515 h 59485"/>
                  <a:gd name="connsiteX2" fmla="*/ 17978 w 72704"/>
                  <a:gd name="connsiteY2" fmla="*/ 43953 h 59485"/>
                  <a:gd name="connsiteX3" fmla="*/ 70854 w 72704"/>
                  <a:gd name="connsiteY3" fmla="*/ 54529 h 59485"/>
                </a:gdLst>
                <a:ahLst/>
                <a:cxnLst>
                  <a:cxn ang="0">
                    <a:pos x="connsiteX0" y="connsiteY0"/>
                  </a:cxn>
                  <a:cxn ang="0">
                    <a:pos x="connsiteX1" y="connsiteY1"/>
                  </a:cxn>
                  <a:cxn ang="0">
                    <a:pos x="connsiteX2" y="connsiteY2"/>
                  </a:cxn>
                  <a:cxn ang="0">
                    <a:pos x="connsiteX3" y="connsiteY3"/>
                  </a:cxn>
                </a:cxnLst>
                <a:rect l="l" t="t" r="r" b="b"/>
                <a:pathLst>
                  <a:path w="72704" h="59485">
                    <a:moveTo>
                      <a:pt x="18969" y="4957"/>
                    </a:moveTo>
                    <a:cubicBezTo>
                      <a:pt x="15004" y="8592"/>
                      <a:pt x="11038" y="12889"/>
                      <a:pt x="8064" y="17515"/>
                    </a:cubicBezTo>
                    <a:cubicBezTo>
                      <a:pt x="1124" y="27429"/>
                      <a:pt x="6411" y="40979"/>
                      <a:pt x="17978" y="43953"/>
                    </a:cubicBezTo>
                    <a:lnTo>
                      <a:pt x="70854" y="54529"/>
                    </a:ln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49" name="Freeform: Shape 48">
                <a:extLst>
                  <a:ext uri="{FF2B5EF4-FFF2-40B4-BE49-F238E27FC236}">
                    <a16:creationId xmlns:a16="http://schemas.microsoft.com/office/drawing/2014/main" id="{B0496310-ED94-48AF-B489-34042F562166}"/>
                  </a:ext>
                </a:extLst>
              </p:cNvPr>
              <p:cNvSpPr/>
              <p:nvPr/>
            </p:nvSpPr>
            <p:spPr>
              <a:xfrm>
                <a:off x="7950856" y="3656554"/>
                <a:ext cx="39657" cy="39657"/>
              </a:xfrm>
              <a:custGeom>
                <a:avLst/>
                <a:gdLst>
                  <a:gd name="connsiteX0" fmla="*/ 34700 w 39657"/>
                  <a:gd name="connsiteY0" fmla="*/ 19829 h 39657"/>
                  <a:gd name="connsiteX1" fmla="*/ 19829 w 39657"/>
                  <a:gd name="connsiteY1" fmla="*/ 34700 h 39657"/>
                  <a:gd name="connsiteX2" fmla="*/ 4957 w 39657"/>
                  <a:gd name="connsiteY2" fmla="*/ 19829 h 39657"/>
                  <a:gd name="connsiteX3" fmla="*/ 19829 w 39657"/>
                  <a:gd name="connsiteY3" fmla="*/ 4957 h 39657"/>
                  <a:gd name="connsiteX4" fmla="*/ 34700 w 39657"/>
                  <a:gd name="connsiteY4" fmla="*/ 19829 h 39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57" h="39657">
                    <a:moveTo>
                      <a:pt x="34700" y="19829"/>
                    </a:moveTo>
                    <a:cubicBezTo>
                      <a:pt x="34700" y="28042"/>
                      <a:pt x="28042" y="34700"/>
                      <a:pt x="19829" y="34700"/>
                    </a:cubicBezTo>
                    <a:cubicBezTo>
                      <a:pt x="11615" y="34700"/>
                      <a:pt x="4957" y="28042"/>
                      <a:pt x="4957" y="19829"/>
                    </a:cubicBezTo>
                    <a:cubicBezTo>
                      <a:pt x="4957" y="11615"/>
                      <a:pt x="11615" y="4957"/>
                      <a:pt x="19829" y="4957"/>
                    </a:cubicBezTo>
                    <a:cubicBezTo>
                      <a:pt x="28042" y="4957"/>
                      <a:pt x="34700" y="11615"/>
                      <a:pt x="34700" y="19829"/>
                    </a:cubicBezTo>
                    <a:close/>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sp>
            <p:nvSpPr>
              <p:cNvPr id="50" name="Freeform: Shape 49">
                <a:extLst>
                  <a:ext uri="{FF2B5EF4-FFF2-40B4-BE49-F238E27FC236}">
                    <a16:creationId xmlns:a16="http://schemas.microsoft.com/office/drawing/2014/main" id="{E170ACF5-4DB1-4FBE-9BB7-31E3F8F2480E}"/>
                  </a:ext>
                </a:extLst>
              </p:cNvPr>
              <p:cNvSpPr/>
              <p:nvPr/>
            </p:nvSpPr>
            <p:spPr>
              <a:xfrm>
                <a:off x="7919792" y="3401096"/>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1" name="Freeform: Shape 50">
                <a:extLst>
                  <a:ext uri="{FF2B5EF4-FFF2-40B4-BE49-F238E27FC236}">
                    <a16:creationId xmlns:a16="http://schemas.microsoft.com/office/drawing/2014/main" id="{E2534FC2-BBF7-4A34-89B5-B73184EC7067}"/>
                  </a:ext>
                </a:extLst>
              </p:cNvPr>
              <p:cNvSpPr/>
              <p:nvPr/>
            </p:nvSpPr>
            <p:spPr>
              <a:xfrm>
                <a:off x="7979277" y="3401096"/>
                <a:ext cx="33048" cy="33048"/>
              </a:xfrm>
              <a:custGeom>
                <a:avLst/>
                <a:gdLst>
                  <a:gd name="connsiteX0" fmla="*/ 30073 w 33047"/>
                  <a:gd name="connsiteY0" fmla="*/ 17515 h 33047"/>
                  <a:gd name="connsiteX1" fmla="*/ 17515 w 33047"/>
                  <a:gd name="connsiteY1" fmla="*/ 30073 h 33047"/>
                  <a:gd name="connsiteX2" fmla="*/ 4957 w 33047"/>
                  <a:gd name="connsiteY2" fmla="*/ 17515 h 33047"/>
                  <a:gd name="connsiteX3" fmla="*/ 17515 w 33047"/>
                  <a:gd name="connsiteY3" fmla="*/ 4957 h 33047"/>
                  <a:gd name="connsiteX4" fmla="*/ 30073 w 33047"/>
                  <a:gd name="connsiteY4" fmla="*/ 1751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30073" y="17515"/>
                    </a:moveTo>
                    <a:cubicBezTo>
                      <a:pt x="30073" y="24451"/>
                      <a:pt x="24451" y="30073"/>
                      <a:pt x="17515" y="30073"/>
                    </a:cubicBezTo>
                    <a:cubicBezTo>
                      <a:pt x="10580" y="30073"/>
                      <a:pt x="4957" y="24451"/>
                      <a:pt x="4957" y="17515"/>
                    </a:cubicBezTo>
                    <a:cubicBezTo>
                      <a:pt x="4957" y="10580"/>
                      <a:pt x="10580" y="4957"/>
                      <a:pt x="17515" y="4957"/>
                    </a:cubicBezTo>
                    <a:cubicBezTo>
                      <a:pt x="24451" y="4957"/>
                      <a:pt x="30073" y="10580"/>
                      <a:pt x="30073" y="17515"/>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52" name="Freeform: Shape 51">
                <a:extLst>
                  <a:ext uri="{FF2B5EF4-FFF2-40B4-BE49-F238E27FC236}">
                    <a16:creationId xmlns:a16="http://schemas.microsoft.com/office/drawing/2014/main" id="{489E7AE6-B9F9-4AE5-BDAD-D7E7CE9F3B5E}"/>
                  </a:ext>
                </a:extLst>
              </p:cNvPr>
              <p:cNvSpPr/>
              <p:nvPr/>
            </p:nvSpPr>
            <p:spPr>
              <a:xfrm>
                <a:off x="7891371" y="3349211"/>
                <a:ext cx="39657" cy="33048"/>
              </a:xfrm>
              <a:custGeom>
                <a:avLst/>
                <a:gdLst>
                  <a:gd name="connsiteX0" fmla="*/ 4957 w 39657"/>
                  <a:gd name="connsiteY0" fmla="*/ 4957 h 33047"/>
                  <a:gd name="connsiteX1" fmla="*/ 37674 w 39657"/>
                  <a:gd name="connsiteY1" fmla="*/ 28751 h 33047"/>
                </a:gdLst>
                <a:ahLst/>
                <a:cxnLst>
                  <a:cxn ang="0">
                    <a:pos x="connsiteX0" y="connsiteY0"/>
                  </a:cxn>
                  <a:cxn ang="0">
                    <a:pos x="connsiteX1" y="connsiteY1"/>
                  </a:cxn>
                </a:cxnLst>
                <a:rect l="l" t="t" r="r" b="b"/>
                <a:pathLst>
                  <a:path w="39657" h="33047">
                    <a:moveTo>
                      <a:pt x="4957" y="4957"/>
                    </a:moveTo>
                    <a:cubicBezTo>
                      <a:pt x="4957" y="4957"/>
                      <a:pt x="13550" y="23794"/>
                      <a:pt x="37674" y="28751"/>
                    </a:cubicBezTo>
                  </a:path>
                </a:pathLst>
              </a:custGeom>
              <a:noFill/>
              <a:ln w="19050" cap="flat">
                <a:solidFill>
                  <a:schemeClr val="tx1"/>
                </a:solidFill>
                <a:prstDash val="solid"/>
                <a:miter/>
              </a:ln>
            </p:spPr>
            <p:txBody>
              <a:bodyPr rtlCol="0" anchor="ctr"/>
              <a:lstStyle/>
              <a:p>
                <a:pPr defTabSz="609576">
                  <a:defRPr/>
                </a:pPr>
                <a:endParaRPr lang="en-US" sz="2400" dirty="0">
                  <a:solidFill>
                    <a:srgbClr val="FFFFFF"/>
                  </a:solidFill>
                  <a:latin typeface="Amazon Ember"/>
                </a:endParaRPr>
              </a:p>
            </p:txBody>
          </p:sp>
        </p:grpSp>
      </p:grpSp>
      <p:grpSp>
        <p:nvGrpSpPr>
          <p:cNvPr id="104" name="Group 103">
            <a:extLst>
              <a:ext uri="{FF2B5EF4-FFF2-40B4-BE49-F238E27FC236}">
                <a16:creationId xmlns:a16="http://schemas.microsoft.com/office/drawing/2014/main" id="{ECC3F694-FCA2-45F7-B500-A18D3823D895}"/>
              </a:ext>
            </a:extLst>
          </p:cNvPr>
          <p:cNvGrpSpPr/>
          <p:nvPr/>
        </p:nvGrpSpPr>
        <p:grpSpPr>
          <a:xfrm>
            <a:off x="408294" y="4787990"/>
            <a:ext cx="11315343" cy="1337558"/>
            <a:chOff x="429035" y="5388547"/>
            <a:chExt cx="13578411" cy="1605070"/>
          </a:xfrm>
        </p:grpSpPr>
        <p:pic>
          <p:nvPicPr>
            <p:cNvPr id="105" name="Picture 104">
              <a:extLst>
                <a:ext uri="{FF2B5EF4-FFF2-40B4-BE49-F238E27FC236}">
                  <a16:creationId xmlns:a16="http://schemas.microsoft.com/office/drawing/2014/main" id="{13E3D868-1294-4604-AAB3-90DE8D789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526" y="5460303"/>
              <a:ext cx="768355" cy="472114"/>
            </a:xfrm>
            <a:prstGeom prst="rect">
              <a:avLst/>
            </a:prstGeom>
          </p:spPr>
        </p:pic>
        <p:pic>
          <p:nvPicPr>
            <p:cNvPr id="106" name="Picture 105">
              <a:extLst>
                <a:ext uri="{FF2B5EF4-FFF2-40B4-BE49-F238E27FC236}">
                  <a16:creationId xmlns:a16="http://schemas.microsoft.com/office/drawing/2014/main" id="{717458E8-DC1D-42FF-B81D-6DD033651263}"/>
                </a:ext>
              </a:extLst>
            </p:cNvPr>
            <p:cNvPicPr>
              <a:picLocks noChangeAspect="1"/>
            </p:cNvPicPr>
            <p:nvPr/>
          </p:nvPicPr>
          <p:blipFill>
            <a:blip r:embed="rId3"/>
            <a:stretch>
              <a:fillRect/>
            </a:stretch>
          </p:blipFill>
          <p:spPr>
            <a:xfrm>
              <a:off x="2116030" y="6533937"/>
              <a:ext cx="2283538" cy="279281"/>
            </a:xfrm>
            <a:prstGeom prst="rect">
              <a:avLst/>
            </a:prstGeom>
          </p:spPr>
        </p:pic>
        <p:pic>
          <p:nvPicPr>
            <p:cNvPr id="107" name="atadata_white.png" descr="atadata_white.png">
              <a:extLst>
                <a:ext uri="{FF2B5EF4-FFF2-40B4-BE49-F238E27FC236}">
                  <a16:creationId xmlns:a16="http://schemas.microsoft.com/office/drawing/2014/main" id="{4E838B35-4F74-46F1-912B-3DA8EE665F5B}"/>
                </a:ext>
              </a:extLst>
            </p:cNvPr>
            <p:cNvPicPr>
              <a:picLocks noChangeAspect="1"/>
            </p:cNvPicPr>
            <p:nvPr/>
          </p:nvPicPr>
          <p:blipFill rotWithShape="1">
            <a:blip r:embed="rId4"/>
            <a:srcRect t="25493" b="28846"/>
            <a:stretch/>
          </p:blipFill>
          <p:spPr>
            <a:xfrm>
              <a:off x="12605651" y="6353537"/>
              <a:ext cx="1401795" cy="640080"/>
            </a:xfrm>
            <a:prstGeom prst="rect">
              <a:avLst/>
            </a:prstGeom>
            <a:ln w="12700">
              <a:miter lim="400000"/>
            </a:ln>
          </p:spPr>
        </p:pic>
        <p:sp>
          <p:nvSpPr>
            <p:cNvPr id="108" name="TextBox 107">
              <a:extLst>
                <a:ext uri="{FF2B5EF4-FFF2-40B4-BE49-F238E27FC236}">
                  <a16:creationId xmlns:a16="http://schemas.microsoft.com/office/drawing/2014/main" id="{6B181257-F6B0-4DA1-9BB3-9A43B6E8FC88}"/>
                </a:ext>
              </a:extLst>
            </p:cNvPr>
            <p:cNvSpPr txBox="1"/>
            <p:nvPr/>
          </p:nvSpPr>
          <p:spPr>
            <a:xfrm>
              <a:off x="429035" y="5891680"/>
              <a:ext cx="1687001" cy="554152"/>
            </a:xfrm>
            <a:prstGeom prst="rect">
              <a:avLst/>
            </a:prstGeom>
            <a:noFill/>
          </p:spPr>
          <p:txBody>
            <a:bodyPr wrap="none" lIns="0" tIns="0" rIns="0" bIns="0" rtlCol="0">
              <a:spAutoFit/>
            </a:bodyPr>
            <a:lstStyle>
              <a:defPPr>
                <a:defRPr lang="en-US"/>
              </a:defPPr>
              <a:lvl1pPr algn="ctr">
                <a:lnSpc>
                  <a:spcPct val="90000"/>
                </a:lnSpc>
                <a:spcAft>
                  <a:spcPts val="1800"/>
                </a:spcAft>
                <a:defRPr sz="2000" b="1"/>
              </a:lvl1pPr>
            </a:lstStyle>
            <a:p>
              <a:pPr algn="l" defTabSz="609576">
                <a:spcAft>
                  <a:spcPts val="1500"/>
                </a:spcAft>
                <a:defRPr/>
              </a:pPr>
              <a:r>
                <a:rPr lang="en-US" sz="1667" dirty="0">
                  <a:latin typeface="Amazon Ember"/>
                </a:rPr>
                <a:t>Automation</a:t>
              </a:r>
              <a:br>
                <a:rPr lang="en-US" sz="1667" dirty="0">
                  <a:latin typeface="Amazon Ember"/>
                </a:rPr>
              </a:br>
              <a:r>
                <a:rPr lang="en-US" sz="1667" dirty="0">
                  <a:latin typeface="Amazon Ember"/>
                </a:rPr>
                <a:t>and guidance </a:t>
              </a:r>
            </a:p>
          </p:txBody>
        </p:sp>
        <p:cxnSp>
          <p:nvCxnSpPr>
            <p:cNvPr id="109" name="Straight Connector 108">
              <a:extLst>
                <a:ext uri="{FF2B5EF4-FFF2-40B4-BE49-F238E27FC236}">
                  <a16:creationId xmlns:a16="http://schemas.microsoft.com/office/drawing/2014/main" id="{C211D78B-F00E-4DA9-807A-2F82F2FA72FC}"/>
                </a:ext>
              </a:extLst>
            </p:cNvPr>
            <p:cNvCxnSpPr>
              <a:cxnSpLocks/>
            </p:cNvCxnSpPr>
            <p:nvPr/>
          </p:nvCxnSpPr>
          <p:spPr>
            <a:xfrm>
              <a:off x="2258922" y="6168678"/>
              <a:ext cx="11729083"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3C4F20E5-F68F-4E27-AE4A-50C3F630040C}"/>
                </a:ext>
              </a:extLst>
            </p:cNvPr>
            <p:cNvGrpSpPr>
              <a:grpSpLocks noChangeAspect="1"/>
            </p:cNvGrpSpPr>
            <p:nvPr/>
          </p:nvGrpSpPr>
          <p:grpSpPr>
            <a:xfrm>
              <a:off x="3645758" y="5417517"/>
              <a:ext cx="1656291" cy="365760"/>
              <a:chOff x="-1797706" y="2571916"/>
              <a:chExt cx="2875504" cy="635000"/>
            </a:xfrm>
          </p:grpSpPr>
          <p:pic>
            <p:nvPicPr>
              <p:cNvPr id="120" name="Picture 119">
                <a:extLst>
                  <a:ext uri="{FF2B5EF4-FFF2-40B4-BE49-F238E27FC236}">
                    <a16:creationId xmlns:a16="http://schemas.microsoft.com/office/drawing/2014/main" id="{75957302-F1EE-49D3-B991-C10F81D22B5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797706" y="2591731"/>
                <a:ext cx="1271816" cy="489858"/>
              </a:xfrm>
              <a:prstGeom prst="rect">
                <a:avLst/>
              </a:prstGeom>
            </p:spPr>
          </p:pic>
          <p:pic>
            <p:nvPicPr>
              <p:cNvPr id="121" name="Picture 120">
                <a:extLst>
                  <a:ext uri="{FF2B5EF4-FFF2-40B4-BE49-F238E27FC236}">
                    <a16:creationId xmlns:a16="http://schemas.microsoft.com/office/drawing/2014/main" id="{45428405-4ED7-4F51-B970-044B00AA7DC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0651" y="2571916"/>
                <a:ext cx="1568449" cy="635000"/>
              </a:xfrm>
              <a:prstGeom prst="rect">
                <a:avLst/>
              </a:prstGeom>
            </p:spPr>
          </p:pic>
        </p:grpSp>
        <p:grpSp>
          <p:nvGrpSpPr>
            <p:cNvPr id="111" name="Group 110">
              <a:extLst>
                <a:ext uri="{FF2B5EF4-FFF2-40B4-BE49-F238E27FC236}">
                  <a16:creationId xmlns:a16="http://schemas.microsoft.com/office/drawing/2014/main" id="{474535BA-96AC-48CF-B18D-3CA97ED54887}"/>
                </a:ext>
              </a:extLst>
            </p:cNvPr>
            <p:cNvGrpSpPr/>
            <p:nvPr/>
          </p:nvGrpSpPr>
          <p:grpSpPr>
            <a:xfrm>
              <a:off x="5809980" y="5429437"/>
              <a:ext cx="2199915" cy="474133"/>
              <a:chOff x="5787608" y="5323748"/>
              <a:chExt cx="2199915" cy="474133"/>
            </a:xfrm>
          </p:grpSpPr>
          <p:sp>
            <p:nvSpPr>
              <p:cNvPr id="118" name="Freeform: Shape 117">
                <a:extLst>
                  <a:ext uri="{FF2B5EF4-FFF2-40B4-BE49-F238E27FC236}">
                    <a16:creationId xmlns:a16="http://schemas.microsoft.com/office/drawing/2014/main" id="{345EE82E-C1F2-45EA-AA8C-B016758D931B}"/>
                  </a:ext>
                </a:extLst>
              </p:cNvPr>
              <p:cNvSpPr>
                <a:spLocks noChangeAspect="1"/>
              </p:cNvSpPr>
              <p:nvPr/>
            </p:nvSpPr>
            <p:spPr>
              <a:xfrm>
                <a:off x="5787608" y="5323748"/>
                <a:ext cx="474133" cy="474133"/>
              </a:xfrm>
              <a:custGeom>
                <a:avLst/>
                <a:gdLst>
                  <a:gd name="connsiteX0" fmla="*/ 237750 w 474133"/>
                  <a:gd name="connsiteY0" fmla="*/ 388430 h 474133"/>
                  <a:gd name="connsiteX1" fmla="*/ 237750 w 474133"/>
                  <a:gd name="connsiteY1" fmla="*/ 465334 h 474133"/>
                  <a:gd name="connsiteX2" fmla="*/ 228268 w 474133"/>
                  <a:gd name="connsiteY2" fmla="*/ 474817 h 474133"/>
                  <a:gd name="connsiteX3" fmla="*/ 57580 w 474133"/>
                  <a:gd name="connsiteY3" fmla="*/ 474817 h 474133"/>
                  <a:gd name="connsiteX4" fmla="*/ 48097 w 474133"/>
                  <a:gd name="connsiteY4" fmla="*/ 465334 h 474133"/>
                  <a:gd name="connsiteX5" fmla="*/ 48097 w 474133"/>
                  <a:gd name="connsiteY5" fmla="*/ 339594 h 474133"/>
                  <a:gd name="connsiteX6" fmla="*/ 67062 w 474133"/>
                  <a:gd name="connsiteY6" fmla="*/ 355146 h 474133"/>
                  <a:gd name="connsiteX7" fmla="*/ 67062 w 474133"/>
                  <a:gd name="connsiteY7" fmla="*/ 455852 h 474133"/>
                  <a:gd name="connsiteX8" fmla="*/ 218785 w 474133"/>
                  <a:gd name="connsiteY8" fmla="*/ 455852 h 474133"/>
                  <a:gd name="connsiteX9" fmla="*/ 218785 w 474133"/>
                  <a:gd name="connsiteY9" fmla="*/ 392223 h 474133"/>
                  <a:gd name="connsiteX10" fmla="*/ 237750 w 474133"/>
                  <a:gd name="connsiteY10" fmla="*/ 388430 h 474133"/>
                  <a:gd name="connsiteX11" fmla="*/ 94657 w 474133"/>
                  <a:gd name="connsiteY11" fmla="*/ 152406 h 474133"/>
                  <a:gd name="connsiteX12" fmla="*/ 89441 w 474133"/>
                  <a:gd name="connsiteY12" fmla="*/ 171372 h 474133"/>
                  <a:gd name="connsiteX13" fmla="*/ 218785 w 474133"/>
                  <a:gd name="connsiteY13" fmla="*/ 171372 h 474133"/>
                  <a:gd name="connsiteX14" fmla="*/ 218785 w 474133"/>
                  <a:gd name="connsiteY14" fmla="*/ 152406 h 474133"/>
                  <a:gd name="connsiteX15" fmla="*/ 88683 w 474133"/>
                  <a:gd name="connsiteY15" fmla="*/ 199820 h 474133"/>
                  <a:gd name="connsiteX16" fmla="*/ 92855 w 474133"/>
                  <a:gd name="connsiteY16" fmla="*/ 218785 h 474133"/>
                  <a:gd name="connsiteX17" fmla="*/ 218785 w 474133"/>
                  <a:gd name="connsiteY17" fmla="*/ 218785 h 474133"/>
                  <a:gd name="connsiteX18" fmla="*/ 218785 w 474133"/>
                  <a:gd name="connsiteY18" fmla="*/ 199820 h 474133"/>
                  <a:gd name="connsiteX19" fmla="*/ 107648 w 474133"/>
                  <a:gd name="connsiteY19" fmla="*/ 247233 h 474133"/>
                  <a:gd name="connsiteX20" fmla="*/ 125950 w 474133"/>
                  <a:gd name="connsiteY20" fmla="*/ 266198 h 474133"/>
                  <a:gd name="connsiteX21" fmla="*/ 218785 w 474133"/>
                  <a:gd name="connsiteY21" fmla="*/ 266198 h 474133"/>
                  <a:gd name="connsiteX22" fmla="*/ 218785 w 474133"/>
                  <a:gd name="connsiteY22" fmla="*/ 247233 h 474133"/>
                  <a:gd name="connsiteX23" fmla="*/ 247233 w 474133"/>
                  <a:gd name="connsiteY23" fmla="*/ 114476 h 474133"/>
                  <a:gd name="connsiteX24" fmla="*/ 120544 w 474133"/>
                  <a:gd name="connsiteY24" fmla="*/ 114476 h 474133"/>
                  <a:gd name="connsiteX25" fmla="*/ 104424 w 474133"/>
                  <a:gd name="connsiteY25" fmla="*/ 133441 h 474133"/>
                  <a:gd name="connsiteX26" fmla="*/ 237750 w 474133"/>
                  <a:gd name="connsiteY26" fmla="*/ 133441 h 474133"/>
                  <a:gd name="connsiteX27" fmla="*/ 237750 w 474133"/>
                  <a:gd name="connsiteY27" fmla="*/ 274922 h 474133"/>
                  <a:gd name="connsiteX28" fmla="*/ 256716 w 474133"/>
                  <a:gd name="connsiteY28" fmla="*/ 260793 h 474133"/>
                  <a:gd name="connsiteX29" fmla="*/ 256716 w 474133"/>
                  <a:gd name="connsiteY29" fmla="*/ 123958 h 474133"/>
                  <a:gd name="connsiteX30" fmla="*/ 247233 w 474133"/>
                  <a:gd name="connsiteY30" fmla="*/ 114476 h 474133"/>
                  <a:gd name="connsiteX31" fmla="*/ 460688 w 474133"/>
                  <a:gd name="connsiteY31" fmla="*/ 460688 h 474133"/>
                  <a:gd name="connsiteX32" fmla="*/ 393835 w 474133"/>
                  <a:gd name="connsiteY32" fmla="*/ 461162 h 474133"/>
                  <a:gd name="connsiteX33" fmla="*/ 393835 w 474133"/>
                  <a:gd name="connsiteY33" fmla="*/ 460688 h 474133"/>
                  <a:gd name="connsiteX34" fmla="*/ 282698 w 474133"/>
                  <a:gd name="connsiteY34" fmla="*/ 350309 h 474133"/>
                  <a:gd name="connsiteX35" fmla="*/ 25645 w 474133"/>
                  <a:gd name="connsiteY35" fmla="*/ 282698 h 474133"/>
                  <a:gd name="connsiteX36" fmla="*/ 93256 w 474133"/>
                  <a:gd name="connsiteY36" fmla="*/ 25645 h 474133"/>
                  <a:gd name="connsiteX37" fmla="*/ 350309 w 474133"/>
                  <a:gd name="connsiteY37" fmla="*/ 93256 h 474133"/>
                  <a:gd name="connsiteX38" fmla="*/ 350309 w 474133"/>
                  <a:gd name="connsiteY38" fmla="*/ 282698 h 474133"/>
                  <a:gd name="connsiteX39" fmla="*/ 460688 w 474133"/>
                  <a:gd name="connsiteY39" fmla="*/ 393171 h 474133"/>
                  <a:gd name="connsiteX40" fmla="*/ 461162 w 474133"/>
                  <a:gd name="connsiteY40" fmla="*/ 460214 h 474133"/>
                  <a:gd name="connsiteX41" fmla="*/ 356378 w 474133"/>
                  <a:gd name="connsiteY41" fmla="*/ 188156 h 474133"/>
                  <a:gd name="connsiteX42" fmla="*/ 188630 w 474133"/>
                  <a:gd name="connsiteY42" fmla="*/ 19649 h 474133"/>
                  <a:gd name="connsiteX43" fmla="*/ 20124 w 474133"/>
                  <a:gd name="connsiteY43" fmla="*/ 187397 h 474133"/>
                  <a:gd name="connsiteX44" fmla="*/ 187872 w 474133"/>
                  <a:gd name="connsiteY44" fmla="*/ 355904 h 474133"/>
                  <a:gd name="connsiteX45" fmla="*/ 188156 w 474133"/>
                  <a:gd name="connsiteY45" fmla="*/ 355904 h 474133"/>
                  <a:gd name="connsiteX46" fmla="*/ 356378 w 474133"/>
                  <a:gd name="connsiteY46" fmla="*/ 188156 h 474133"/>
                  <a:gd name="connsiteX47" fmla="*/ 446369 w 474133"/>
                  <a:gd name="connsiteY47" fmla="*/ 407111 h 474133"/>
                  <a:gd name="connsiteX48" fmla="*/ 339215 w 474133"/>
                  <a:gd name="connsiteY48" fmla="*/ 299577 h 474133"/>
                  <a:gd name="connsiteX49" fmla="*/ 299577 w 474133"/>
                  <a:gd name="connsiteY49" fmla="*/ 339215 h 474133"/>
                  <a:gd name="connsiteX50" fmla="*/ 407111 w 474133"/>
                  <a:gd name="connsiteY50" fmla="*/ 446369 h 474133"/>
                  <a:gd name="connsiteX51" fmla="*/ 446612 w 474133"/>
                  <a:gd name="connsiteY51" fmla="*/ 453998 h 474133"/>
                  <a:gd name="connsiteX52" fmla="*/ 455093 w 474133"/>
                  <a:gd name="connsiteY52" fmla="*/ 415835 h 474133"/>
                  <a:gd name="connsiteX53" fmla="*/ 446369 w 474133"/>
                  <a:gd name="connsiteY53" fmla="*/ 407111 h 474133"/>
                  <a:gd name="connsiteX54" fmla="*/ 326508 w 474133"/>
                  <a:gd name="connsiteY54" fmla="*/ 188156 h 474133"/>
                  <a:gd name="connsiteX55" fmla="*/ 188156 w 474133"/>
                  <a:gd name="connsiteY55" fmla="*/ 49614 h 474133"/>
                  <a:gd name="connsiteX56" fmla="*/ 49614 w 474133"/>
                  <a:gd name="connsiteY56" fmla="*/ 187966 h 474133"/>
                  <a:gd name="connsiteX57" fmla="*/ 187966 w 474133"/>
                  <a:gd name="connsiteY57" fmla="*/ 326508 h 474133"/>
                  <a:gd name="connsiteX58" fmla="*/ 187966 w 474133"/>
                  <a:gd name="connsiteY58" fmla="*/ 326508 h 474133"/>
                  <a:gd name="connsiteX59" fmla="*/ 326508 w 474133"/>
                  <a:gd name="connsiteY59" fmla="*/ 188156 h 474133"/>
                  <a:gd name="connsiteX60" fmla="*/ 306784 w 474133"/>
                  <a:gd name="connsiteY60" fmla="*/ 188156 h 474133"/>
                  <a:gd name="connsiteX61" fmla="*/ 188061 w 474133"/>
                  <a:gd name="connsiteY61" fmla="*/ 306879 h 474133"/>
                  <a:gd name="connsiteX62" fmla="*/ 69338 w 474133"/>
                  <a:gd name="connsiteY62" fmla="*/ 188156 h 474133"/>
                  <a:gd name="connsiteX63" fmla="*/ 188061 w 474133"/>
                  <a:gd name="connsiteY63" fmla="*/ 69433 h 474133"/>
                  <a:gd name="connsiteX64" fmla="*/ 188061 w 474133"/>
                  <a:gd name="connsiteY64" fmla="*/ 69433 h 474133"/>
                  <a:gd name="connsiteX65" fmla="*/ 306784 w 474133"/>
                  <a:gd name="connsiteY65" fmla="*/ 188156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74133" h="474133">
                    <a:moveTo>
                      <a:pt x="237750" y="388430"/>
                    </a:moveTo>
                    <a:lnTo>
                      <a:pt x="237750" y="465334"/>
                    </a:lnTo>
                    <a:cubicBezTo>
                      <a:pt x="237750" y="470571"/>
                      <a:pt x="233505" y="474817"/>
                      <a:pt x="228268" y="474817"/>
                    </a:cubicBezTo>
                    <a:lnTo>
                      <a:pt x="57580" y="474817"/>
                    </a:lnTo>
                    <a:cubicBezTo>
                      <a:pt x="52342" y="474817"/>
                      <a:pt x="48097" y="470571"/>
                      <a:pt x="48097" y="465334"/>
                    </a:cubicBezTo>
                    <a:lnTo>
                      <a:pt x="48097" y="339594"/>
                    </a:lnTo>
                    <a:cubicBezTo>
                      <a:pt x="54073" y="345185"/>
                      <a:pt x="60409" y="350380"/>
                      <a:pt x="67062" y="355146"/>
                    </a:cubicBezTo>
                    <a:lnTo>
                      <a:pt x="67062" y="455852"/>
                    </a:lnTo>
                    <a:lnTo>
                      <a:pt x="218785" y="455852"/>
                    </a:lnTo>
                    <a:lnTo>
                      <a:pt x="218785" y="392223"/>
                    </a:lnTo>
                    <a:cubicBezTo>
                      <a:pt x="225168" y="391288"/>
                      <a:pt x="231498" y="390022"/>
                      <a:pt x="237750" y="388430"/>
                    </a:cubicBezTo>
                    <a:close/>
                    <a:moveTo>
                      <a:pt x="94657" y="152406"/>
                    </a:moveTo>
                    <a:cubicBezTo>
                      <a:pt x="92245" y="158523"/>
                      <a:pt x="90497" y="164882"/>
                      <a:pt x="89441" y="171372"/>
                    </a:cubicBezTo>
                    <a:lnTo>
                      <a:pt x="218785" y="171372"/>
                    </a:lnTo>
                    <a:lnTo>
                      <a:pt x="218785" y="152406"/>
                    </a:lnTo>
                    <a:close/>
                    <a:moveTo>
                      <a:pt x="88683" y="199820"/>
                    </a:moveTo>
                    <a:cubicBezTo>
                      <a:pt x="89407" y="206270"/>
                      <a:pt x="90805" y="212626"/>
                      <a:pt x="92855" y="218785"/>
                    </a:cubicBezTo>
                    <a:lnTo>
                      <a:pt x="218785" y="218785"/>
                    </a:lnTo>
                    <a:lnTo>
                      <a:pt x="218785" y="199820"/>
                    </a:lnTo>
                    <a:close/>
                    <a:moveTo>
                      <a:pt x="107648" y="247233"/>
                    </a:moveTo>
                    <a:cubicBezTo>
                      <a:pt x="112850" y="254364"/>
                      <a:pt x="119008" y="260746"/>
                      <a:pt x="125950" y="266198"/>
                    </a:cubicBezTo>
                    <a:lnTo>
                      <a:pt x="218785" y="266198"/>
                    </a:lnTo>
                    <a:lnTo>
                      <a:pt x="218785" y="247233"/>
                    </a:lnTo>
                    <a:close/>
                    <a:moveTo>
                      <a:pt x="247233" y="114476"/>
                    </a:moveTo>
                    <a:lnTo>
                      <a:pt x="120544" y="114476"/>
                    </a:lnTo>
                    <a:cubicBezTo>
                      <a:pt x="114300" y="120002"/>
                      <a:pt x="108873" y="126388"/>
                      <a:pt x="104424" y="133441"/>
                    </a:cubicBezTo>
                    <a:lnTo>
                      <a:pt x="237750" y="133441"/>
                    </a:lnTo>
                    <a:lnTo>
                      <a:pt x="237750" y="274922"/>
                    </a:lnTo>
                    <a:cubicBezTo>
                      <a:pt x="244637" y="271022"/>
                      <a:pt x="251008" y="266276"/>
                      <a:pt x="256716" y="260793"/>
                    </a:cubicBezTo>
                    <a:lnTo>
                      <a:pt x="256716" y="123958"/>
                    </a:lnTo>
                    <a:cubicBezTo>
                      <a:pt x="256716" y="118721"/>
                      <a:pt x="252470" y="114476"/>
                      <a:pt x="247233" y="114476"/>
                    </a:cubicBezTo>
                    <a:close/>
                    <a:moveTo>
                      <a:pt x="460688" y="460688"/>
                    </a:moveTo>
                    <a:cubicBezTo>
                      <a:pt x="442325" y="479203"/>
                      <a:pt x="412458" y="479415"/>
                      <a:pt x="393835" y="461162"/>
                    </a:cubicBezTo>
                    <a:lnTo>
                      <a:pt x="393835" y="460688"/>
                    </a:lnTo>
                    <a:lnTo>
                      <a:pt x="282698" y="350309"/>
                    </a:lnTo>
                    <a:cubicBezTo>
                      <a:pt x="193044" y="402622"/>
                      <a:pt x="77958" y="372352"/>
                      <a:pt x="25645" y="282698"/>
                    </a:cubicBezTo>
                    <a:cubicBezTo>
                      <a:pt x="-26668" y="193044"/>
                      <a:pt x="3602" y="77958"/>
                      <a:pt x="93256" y="25645"/>
                    </a:cubicBezTo>
                    <a:cubicBezTo>
                      <a:pt x="182910" y="-26668"/>
                      <a:pt x="297996" y="3602"/>
                      <a:pt x="350309" y="93256"/>
                    </a:cubicBezTo>
                    <a:cubicBezTo>
                      <a:pt x="384462" y="151786"/>
                      <a:pt x="384462" y="224168"/>
                      <a:pt x="350309" y="282698"/>
                    </a:cubicBezTo>
                    <a:lnTo>
                      <a:pt x="460688" y="393171"/>
                    </a:lnTo>
                    <a:cubicBezTo>
                      <a:pt x="479329" y="411555"/>
                      <a:pt x="479541" y="441568"/>
                      <a:pt x="461162" y="460214"/>
                    </a:cubicBezTo>
                    <a:close/>
                    <a:moveTo>
                      <a:pt x="356378" y="188156"/>
                    </a:moveTo>
                    <a:cubicBezTo>
                      <a:pt x="356588" y="95302"/>
                      <a:pt x="281484" y="19859"/>
                      <a:pt x="188630" y="19649"/>
                    </a:cubicBezTo>
                    <a:cubicBezTo>
                      <a:pt x="95776" y="19440"/>
                      <a:pt x="20333" y="94543"/>
                      <a:pt x="20124" y="187397"/>
                    </a:cubicBezTo>
                    <a:cubicBezTo>
                      <a:pt x="19914" y="280251"/>
                      <a:pt x="95018" y="355694"/>
                      <a:pt x="187872" y="355904"/>
                    </a:cubicBezTo>
                    <a:cubicBezTo>
                      <a:pt x="187966" y="355904"/>
                      <a:pt x="188061" y="355904"/>
                      <a:pt x="188156" y="355904"/>
                    </a:cubicBezTo>
                    <a:cubicBezTo>
                      <a:pt x="280899" y="355957"/>
                      <a:pt x="356169" y="280899"/>
                      <a:pt x="356378" y="188156"/>
                    </a:cubicBezTo>
                    <a:close/>
                    <a:moveTo>
                      <a:pt x="446369" y="407111"/>
                    </a:moveTo>
                    <a:lnTo>
                      <a:pt x="339215" y="299577"/>
                    </a:lnTo>
                    <a:cubicBezTo>
                      <a:pt x="328017" y="314662"/>
                      <a:pt x="314662" y="328017"/>
                      <a:pt x="299577" y="339215"/>
                    </a:cubicBezTo>
                    <a:lnTo>
                      <a:pt x="407111" y="446369"/>
                    </a:lnTo>
                    <a:cubicBezTo>
                      <a:pt x="415912" y="459384"/>
                      <a:pt x="433598" y="462799"/>
                      <a:pt x="446612" y="453998"/>
                    </a:cubicBezTo>
                    <a:cubicBezTo>
                      <a:pt x="459117" y="445541"/>
                      <a:pt x="462839" y="428791"/>
                      <a:pt x="455093" y="415835"/>
                    </a:cubicBezTo>
                    <a:cubicBezTo>
                      <a:pt x="452886" y="412301"/>
                      <a:pt x="449902" y="409318"/>
                      <a:pt x="446369" y="407111"/>
                    </a:cubicBezTo>
                    <a:close/>
                    <a:moveTo>
                      <a:pt x="326508" y="188156"/>
                    </a:moveTo>
                    <a:cubicBezTo>
                      <a:pt x="326560" y="111694"/>
                      <a:pt x="264618" y="49666"/>
                      <a:pt x="188156" y="49614"/>
                    </a:cubicBezTo>
                    <a:cubicBezTo>
                      <a:pt x="111694" y="49562"/>
                      <a:pt x="49666" y="111504"/>
                      <a:pt x="49614" y="187966"/>
                    </a:cubicBezTo>
                    <a:cubicBezTo>
                      <a:pt x="49562" y="264428"/>
                      <a:pt x="111504" y="326456"/>
                      <a:pt x="187966" y="326508"/>
                    </a:cubicBezTo>
                    <a:lnTo>
                      <a:pt x="187966" y="326508"/>
                    </a:lnTo>
                    <a:cubicBezTo>
                      <a:pt x="264364" y="326404"/>
                      <a:pt x="326299" y="264553"/>
                      <a:pt x="326508" y="188156"/>
                    </a:cubicBezTo>
                    <a:close/>
                    <a:moveTo>
                      <a:pt x="306784" y="188156"/>
                    </a:moveTo>
                    <a:cubicBezTo>
                      <a:pt x="306784" y="253725"/>
                      <a:pt x="253630" y="306879"/>
                      <a:pt x="188061" y="306879"/>
                    </a:cubicBezTo>
                    <a:cubicBezTo>
                      <a:pt x="122492" y="306879"/>
                      <a:pt x="69338" y="253725"/>
                      <a:pt x="69338" y="188156"/>
                    </a:cubicBezTo>
                    <a:cubicBezTo>
                      <a:pt x="69338" y="122587"/>
                      <a:pt x="122492" y="69433"/>
                      <a:pt x="188061" y="69433"/>
                    </a:cubicBezTo>
                    <a:lnTo>
                      <a:pt x="188061" y="69433"/>
                    </a:lnTo>
                    <a:cubicBezTo>
                      <a:pt x="253630" y="69433"/>
                      <a:pt x="306784" y="122587"/>
                      <a:pt x="306784" y="188156"/>
                    </a:cubicBezTo>
                    <a:close/>
                  </a:path>
                </a:pathLst>
              </a:custGeom>
              <a:solidFill>
                <a:srgbClr val="FFFFFF"/>
              </a:solidFill>
              <a:ln w="9398"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19" name="TextBox 118">
                <a:extLst>
                  <a:ext uri="{FF2B5EF4-FFF2-40B4-BE49-F238E27FC236}">
                    <a16:creationId xmlns:a16="http://schemas.microsoft.com/office/drawing/2014/main" id="{035CB1EC-7C0F-4FA3-B299-D7AFAAE1CB0E}"/>
                  </a:ext>
                </a:extLst>
              </p:cNvPr>
              <p:cNvSpPr txBox="1"/>
              <p:nvPr/>
            </p:nvSpPr>
            <p:spPr>
              <a:xfrm>
                <a:off x="6385161" y="5339215"/>
                <a:ext cx="1602362" cy="443045"/>
              </a:xfrm>
              <a:prstGeom prst="rect">
                <a:avLst/>
              </a:prstGeom>
              <a:noFill/>
            </p:spPr>
            <p:txBody>
              <a:bodyPr wrap="none" lIns="0" tIns="0" rIns="0" bIns="0" rtlCol="0">
                <a:spAutoFit/>
              </a:bodyPr>
              <a:lstStyle/>
              <a:p>
                <a:pPr defTabSz="609576">
                  <a:lnSpc>
                    <a:spcPct val="90000"/>
                  </a:lnSpc>
                  <a:spcAft>
                    <a:spcPts val="1500"/>
                  </a:spcAft>
                  <a:defRPr/>
                </a:pPr>
                <a:r>
                  <a:rPr lang="en-US" sz="1333" dirty="0">
                    <a:solidFill>
                      <a:srgbClr val="FFFFFF"/>
                    </a:solidFill>
                    <a:latin typeface="Amazon Ember"/>
                  </a:rPr>
                  <a:t>AWS Application</a:t>
                </a:r>
                <a:br>
                  <a:rPr lang="en-US" sz="1333" dirty="0">
                    <a:solidFill>
                      <a:srgbClr val="FFFFFF"/>
                    </a:solidFill>
                    <a:latin typeface="Amazon Ember"/>
                  </a:rPr>
                </a:br>
                <a:r>
                  <a:rPr lang="en-US" sz="1333" dirty="0">
                    <a:solidFill>
                      <a:srgbClr val="FFFFFF"/>
                    </a:solidFill>
                    <a:latin typeface="Amazon Ember"/>
                  </a:rPr>
                  <a:t>Discovery Service</a:t>
                </a:r>
              </a:p>
            </p:txBody>
          </p:sp>
        </p:grpSp>
        <p:grpSp>
          <p:nvGrpSpPr>
            <p:cNvPr id="112" name="Group 111">
              <a:extLst>
                <a:ext uri="{FF2B5EF4-FFF2-40B4-BE49-F238E27FC236}">
                  <a16:creationId xmlns:a16="http://schemas.microsoft.com/office/drawing/2014/main" id="{029190A8-289E-4DBA-9326-CDD494352659}"/>
                </a:ext>
              </a:extLst>
            </p:cNvPr>
            <p:cNvGrpSpPr/>
            <p:nvPr/>
          </p:nvGrpSpPr>
          <p:grpSpPr>
            <a:xfrm>
              <a:off x="8313962" y="5388547"/>
              <a:ext cx="5074095" cy="474133"/>
              <a:chOff x="5531386" y="5923893"/>
              <a:chExt cx="5074095" cy="474133"/>
            </a:xfrm>
          </p:grpSpPr>
          <p:grpSp>
            <p:nvGrpSpPr>
              <p:cNvPr id="114" name="Graphic 211">
                <a:extLst>
                  <a:ext uri="{FF2B5EF4-FFF2-40B4-BE49-F238E27FC236}">
                    <a16:creationId xmlns:a16="http://schemas.microsoft.com/office/drawing/2014/main" id="{803B6628-B50B-48FA-B40B-D8453DA0B958}"/>
                  </a:ext>
                </a:extLst>
              </p:cNvPr>
              <p:cNvGrpSpPr>
                <a:grpSpLocks noChangeAspect="1"/>
              </p:cNvGrpSpPr>
              <p:nvPr/>
            </p:nvGrpSpPr>
            <p:grpSpPr>
              <a:xfrm>
                <a:off x="5531386" y="5923893"/>
                <a:ext cx="474133" cy="474133"/>
                <a:chOff x="-3498481" y="647324"/>
                <a:chExt cx="474133" cy="474133"/>
              </a:xfrm>
            </p:grpSpPr>
            <p:sp>
              <p:nvSpPr>
                <p:cNvPr id="116" name="Freeform: Shape 115">
                  <a:extLst>
                    <a:ext uri="{FF2B5EF4-FFF2-40B4-BE49-F238E27FC236}">
                      <a16:creationId xmlns:a16="http://schemas.microsoft.com/office/drawing/2014/main" id="{1BD1B954-BC14-4F78-8CB0-9B47238770C4}"/>
                    </a:ext>
                  </a:extLst>
                </p:cNvPr>
                <p:cNvSpPr/>
                <p:nvPr/>
              </p:nvSpPr>
              <p:spPr>
                <a:xfrm>
                  <a:off x="-3498481" y="647324"/>
                  <a:ext cx="474133" cy="474133"/>
                </a:xfrm>
                <a:custGeom>
                  <a:avLst/>
                  <a:gdLst>
                    <a:gd name="connsiteX0" fmla="*/ 461047 w 474133"/>
                    <a:gd name="connsiteY0" fmla="*/ 397513 h 474133"/>
                    <a:gd name="connsiteX1" fmla="*/ 417617 w 474133"/>
                    <a:gd name="connsiteY1" fmla="*/ 353798 h 474133"/>
                    <a:gd name="connsiteX2" fmla="*/ 354452 w 474133"/>
                    <a:gd name="connsiteY2" fmla="*/ 38205 h 474133"/>
                    <a:gd name="connsiteX3" fmla="*/ 228437 w 474133"/>
                    <a:gd name="connsiteY3" fmla="*/ 0 h 474133"/>
                    <a:gd name="connsiteX4" fmla="*/ 23707 w 474133"/>
                    <a:gd name="connsiteY4" fmla="*/ 129249 h 474133"/>
                    <a:gd name="connsiteX5" fmla="*/ 40775 w 474133"/>
                    <a:gd name="connsiteY5" fmla="*/ 137404 h 474133"/>
                    <a:gd name="connsiteX6" fmla="*/ 319162 w 474133"/>
                    <a:gd name="connsiteY6" fmla="*/ 39707 h 474133"/>
                    <a:gd name="connsiteX7" fmla="*/ 437435 w 474133"/>
                    <a:gd name="connsiteY7" fmla="*/ 227489 h 474133"/>
                    <a:gd name="connsiteX8" fmla="*/ 404341 w 474133"/>
                    <a:gd name="connsiteY8" fmla="*/ 340048 h 474133"/>
                    <a:gd name="connsiteX9" fmla="*/ 368402 w 474133"/>
                    <a:gd name="connsiteY9" fmla="*/ 304014 h 474133"/>
                    <a:gd name="connsiteX10" fmla="*/ 297109 w 474133"/>
                    <a:gd name="connsiteY10" fmla="*/ 94682 h 474133"/>
                    <a:gd name="connsiteX11" fmla="*/ 87777 w 474133"/>
                    <a:gd name="connsiteY11" fmla="*/ 165975 h 474133"/>
                    <a:gd name="connsiteX12" fmla="*/ 81646 w 474133"/>
                    <a:gd name="connsiteY12" fmla="*/ 180171 h 474133"/>
                    <a:gd name="connsiteX13" fmla="*/ 18965 w 474133"/>
                    <a:gd name="connsiteY13" fmla="*/ 180171 h 474133"/>
                    <a:gd name="connsiteX14" fmla="*/ 18965 w 474133"/>
                    <a:gd name="connsiteY14" fmla="*/ 199136 h 474133"/>
                    <a:gd name="connsiteX15" fmla="*/ 76335 w 474133"/>
                    <a:gd name="connsiteY15" fmla="*/ 199136 h 474133"/>
                    <a:gd name="connsiteX16" fmla="*/ 72827 w 474133"/>
                    <a:gd name="connsiteY16" fmla="*/ 227584 h 474133"/>
                    <a:gd name="connsiteX17" fmla="*/ 0 w 474133"/>
                    <a:gd name="connsiteY17" fmla="*/ 227584 h 474133"/>
                    <a:gd name="connsiteX18" fmla="*/ 0 w 474133"/>
                    <a:gd name="connsiteY18" fmla="*/ 246549 h 474133"/>
                    <a:gd name="connsiteX19" fmla="*/ 73491 w 474133"/>
                    <a:gd name="connsiteY19" fmla="*/ 246549 h 474133"/>
                    <a:gd name="connsiteX20" fmla="*/ 78706 w 474133"/>
                    <a:gd name="connsiteY20" fmla="*/ 274997 h 474133"/>
                    <a:gd name="connsiteX21" fmla="*/ 20008 w 474133"/>
                    <a:gd name="connsiteY21" fmla="*/ 274997 h 474133"/>
                    <a:gd name="connsiteX22" fmla="*/ 20008 w 474133"/>
                    <a:gd name="connsiteY22" fmla="*/ 293963 h 474133"/>
                    <a:gd name="connsiteX23" fmla="*/ 85534 w 474133"/>
                    <a:gd name="connsiteY23" fmla="*/ 293963 h 474133"/>
                    <a:gd name="connsiteX24" fmla="*/ 290457 w 474133"/>
                    <a:gd name="connsiteY24" fmla="*/ 376008 h 474133"/>
                    <a:gd name="connsiteX25" fmla="*/ 305152 w 474133"/>
                    <a:gd name="connsiteY25" fmla="*/ 368781 h 474133"/>
                    <a:gd name="connsiteX26" fmla="*/ 339954 w 474133"/>
                    <a:gd name="connsiteY26" fmla="*/ 403582 h 474133"/>
                    <a:gd name="connsiteX27" fmla="*/ 54715 w 474133"/>
                    <a:gd name="connsiteY27" fmla="*/ 342893 h 474133"/>
                    <a:gd name="connsiteX28" fmla="*/ 38974 w 474133"/>
                    <a:gd name="connsiteY28" fmla="*/ 353419 h 474133"/>
                    <a:gd name="connsiteX29" fmla="*/ 353703 w 474133"/>
                    <a:gd name="connsiteY29" fmla="*/ 417332 h 474133"/>
                    <a:gd name="connsiteX30" fmla="*/ 397419 w 474133"/>
                    <a:gd name="connsiteY30" fmla="*/ 461047 h 474133"/>
                    <a:gd name="connsiteX31" fmla="*/ 461000 w 474133"/>
                    <a:gd name="connsiteY31" fmla="*/ 461095 h 474133"/>
                    <a:gd name="connsiteX32" fmla="*/ 461047 w 474133"/>
                    <a:gd name="connsiteY32" fmla="*/ 397513 h 474133"/>
                    <a:gd name="connsiteX33" fmla="*/ 229101 w 474133"/>
                    <a:gd name="connsiteY33" fmla="*/ 369634 h 474133"/>
                    <a:gd name="connsiteX34" fmla="*/ 91697 w 474133"/>
                    <a:gd name="connsiteY34" fmla="*/ 232230 h 474133"/>
                    <a:gd name="connsiteX35" fmla="*/ 229101 w 474133"/>
                    <a:gd name="connsiteY35" fmla="*/ 94827 h 474133"/>
                    <a:gd name="connsiteX36" fmla="*/ 366505 w 474133"/>
                    <a:gd name="connsiteY36" fmla="*/ 232231 h 474133"/>
                    <a:gd name="connsiteX37" fmla="*/ 366505 w 474133"/>
                    <a:gd name="connsiteY37" fmla="*/ 232325 h 474133"/>
                    <a:gd name="connsiteX38" fmla="*/ 229101 w 474133"/>
                    <a:gd name="connsiteY38" fmla="*/ 369634 h 474133"/>
                    <a:gd name="connsiteX39" fmla="*/ 447203 w 474133"/>
                    <a:gd name="connsiteY39" fmla="*/ 447487 h 474133"/>
                    <a:gd name="connsiteX40" fmla="*/ 410599 w 474133"/>
                    <a:gd name="connsiteY40" fmla="*/ 447487 h 474133"/>
                    <a:gd name="connsiteX41" fmla="*/ 321273 w 474133"/>
                    <a:gd name="connsiteY41" fmla="*/ 358160 h 474133"/>
                    <a:gd name="connsiteX42" fmla="*/ 357591 w 474133"/>
                    <a:gd name="connsiteY42" fmla="*/ 320230 h 474133"/>
                    <a:gd name="connsiteX43" fmla="*/ 447297 w 474133"/>
                    <a:gd name="connsiteY43" fmla="*/ 410410 h 474133"/>
                    <a:gd name="connsiteX44" fmla="*/ 447424 w 474133"/>
                    <a:gd name="connsiteY44" fmla="*/ 446886 h 474133"/>
                    <a:gd name="connsiteX45" fmla="*/ 447297 w 474133"/>
                    <a:gd name="connsiteY45" fmla="*/ 447013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33" h="474133">
                      <a:moveTo>
                        <a:pt x="461047" y="397513"/>
                      </a:moveTo>
                      <a:lnTo>
                        <a:pt x="417617" y="353798"/>
                      </a:lnTo>
                      <a:cubicBezTo>
                        <a:pt x="487323" y="249207"/>
                        <a:pt x="459043" y="107911"/>
                        <a:pt x="354452" y="38205"/>
                      </a:cubicBezTo>
                      <a:cubicBezTo>
                        <a:pt x="317130" y="13331"/>
                        <a:pt x="273289" y="39"/>
                        <a:pt x="228437" y="0"/>
                      </a:cubicBezTo>
                      <a:cubicBezTo>
                        <a:pt x="141117" y="469"/>
                        <a:pt x="61683" y="50617"/>
                        <a:pt x="23707" y="129249"/>
                      </a:cubicBezTo>
                      <a:lnTo>
                        <a:pt x="40775" y="137404"/>
                      </a:lnTo>
                      <a:cubicBezTo>
                        <a:pt x="90671" y="33551"/>
                        <a:pt x="215309" y="-10189"/>
                        <a:pt x="319162" y="39707"/>
                      </a:cubicBezTo>
                      <a:cubicBezTo>
                        <a:pt x="391371" y="74400"/>
                        <a:pt x="437336" y="147378"/>
                        <a:pt x="437435" y="227489"/>
                      </a:cubicBezTo>
                      <a:cubicBezTo>
                        <a:pt x="437544" y="267423"/>
                        <a:pt x="426046" y="306528"/>
                        <a:pt x="404341" y="340048"/>
                      </a:cubicBezTo>
                      <a:lnTo>
                        <a:pt x="368402" y="304014"/>
                      </a:lnTo>
                      <a:cubicBezTo>
                        <a:pt x="406520" y="226522"/>
                        <a:pt x="374601" y="132801"/>
                        <a:pt x="297109" y="94682"/>
                      </a:cubicBezTo>
                      <a:cubicBezTo>
                        <a:pt x="219617" y="56563"/>
                        <a:pt x="125895" y="88482"/>
                        <a:pt x="87777" y="165975"/>
                      </a:cubicBezTo>
                      <a:cubicBezTo>
                        <a:pt x="85500" y="170603"/>
                        <a:pt x="83454" y="175340"/>
                        <a:pt x="81646" y="180171"/>
                      </a:cubicBezTo>
                      <a:lnTo>
                        <a:pt x="18965" y="180171"/>
                      </a:lnTo>
                      <a:lnTo>
                        <a:pt x="18965" y="199136"/>
                      </a:lnTo>
                      <a:lnTo>
                        <a:pt x="76335" y="199136"/>
                      </a:lnTo>
                      <a:cubicBezTo>
                        <a:pt x="74247" y="208483"/>
                        <a:pt x="73072" y="218010"/>
                        <a:pt x="72827" y="227584"/>
                      </a:cubicBezTo>
                      <a:lnTo>
                        <a:pt x="0" y="227584"/>
                      </a:lnTo>
                      <a:lnTo>
                        <a:pt x="0" y="246549"/>
                      </a:lnTo>
                      <a:lnTo>
                        <a:pt x="73491" y="246549"/>
                      </a:lnTo>
                      <a:cubicBezTo>
                        <a:pt x="74248" y="256186"/>
                        <a:pt x="75996" y="265719"/>
                        <a:pt x="78706" y="274997"/>
                      </a:cubicBezTo>
                      <a:lnTo>
                        <a:pt x="20008" y="274997"/>
                      </a:lnTo>
                      <a:lnTo>
                        <a:pt x="20008" y="293963"/>
                      </a:lnTo>
                      <a:lnTo>
                        <a:pt x="85534" y="293963"/>
                      </a:lnTo>
                      <a:cubicBezTo>
                        <a:pt x="119465" y="373207"/>
                        <a:pt x="211213" y="409940"/>
                        <a:pt x="290457" y="376008"/>
                      </a:cubicBezTo>
                      <a:cubicBezTo>
                        <a:pt x="295478" y="373858"/>
                        <a:pt x="300384" y="371445"/>
                        <a:pt x="305152" y="368781"/>
                      </a:cubicBezTo>
                      <a:lnTo>
                        <a:pt x="339954" y="403582"/>
                      </a:lnTo>
                      <a:cubicBezTo>
                        <a:pt x="244175" y="464202"/>
                        <a:pt x="117519" y="437254"/>
                        <a:pt x="54715" y="342893"/>
                      </a:cubicBezTo>
                      <a:lnTo>
                        <a:pt x="38974" y="353419"/>
                      </a:lnTo>
                      <a:cubicBezTo>
                        <a:pt x="108399" y="457734"/>
                        <a:pt x="249088" y="486304"/>
                        <a:pt x="353703" y="417332"/>
                      </a:cubicBezTo>
                      <a:lnTo>
                        <a:pt x="397419" y="461047"/>
                      </a:lnTo>
                      <a:cubicBezTo>
                        <a:pt x="414963" y="478618"/>
                        <a:pt x="443429" y="478639"/>
                        <a:pt x="461000" y="461095"/>
                      </a:cubicBezTo>
                      <a:cubicBezTo>
                        <a:pt x="478570" y="443550"/>
                        <a:pt x="478592" y="415084"/>
                        <a:pt x="461047" y="397513"/>
                      </a:cubicBezTo>
                      <a:close/>
                      <a:moveTo>
                        <a:pt x="229101" y="369634"/>
                      </a:moveTo>
                      <a:cubicBezTo>
                        <a:pt x="153215" y="369634"/>
                        <a:pt x="91697" y="308117"/>
                        <a:pt x="91697" y="232230"/>
                      </a:cubicBezTo>
                      <a:cubicBezTo>
                        <a:pt x="91697" y="156344"/>
                        <a:pt x="153215" y="94827"/>
                        <a:pt x="229101" y="94827"/>
                      </a:cubicBezTo>
                      <a:cubicBezTo>
                        <a:pt x="304987" y="94827"/>
                        <a:pt x="366505" y="156345"/>
                        <a:pt x="366505" y="232231"/>
                      </a:cubicBezTo>
                      <a:cubicBezTo>
                        <a:pt x="366505" y="232262"/>
                        <a:pt x="366505" y="232294"/>
                        <a:pt x="366505" y="232325"/>
                      </a:cubicBezTo>
                      <a:cubicBezTo>
                        <a:pt x="366348" y="308131"/>
                        <a:pt x="304907" y="369530"/>
                        <a:pt x="229101" y="369634"/>
                      </a:cubicBezTo>
                      <a:close/>
                      <a:moveTo>
                        <a:pt x="447203" y="447487"/>
                      </a:moveTo>
                      <a:cubicBezTo>
                        <a:pt x="436990" y="457338"/>
                        <a:pt x="420812" y="457338"/>
                        <a:pt x="410599" y="447487"/>
                      </a:cubicBezTo>
                      <a:lnTo>
                        <a:pt x="321273" y="358160"/>
                      </a:lnTo>
                      <a:cubicBezTo>
                        <a:pt x="335445" y="347671"/>
                        <a:pt x="347727" y="334844"/>
                        <a:pt x="357591" y="320230"/>
                      </a:cubicBezTo>
                      <a:lnTo>
                        <a:pt x="447297" y="410410"/>
                      </a:lnTo>
                      <a:cubicBezTo>
                        <a:pt x="457405" y="420447"/>
                        <a:pt x="457462" y="436779"/>
                        <a:pt x="447424" y="446886"/>
                      </a:cubicBezTo>
                      <a:cubicBezTo>
                        <a:pt x="447382" y="446929"/>
                        <a:pt x="447340" y="446971"/>
                        <a:pt x="447297" y="447013"/>
                      </a:cubicBezTo>
                      <a:close/>
                    </a:path>
                  </a:pathLst>
                </a:custGeom>
                <a:solidFill>
                  <a:srgbClr val="FFFFFF"/>
                </a:solidFill>
                <a:ln w="9398" cap="flat">
                  <a:noFill/>
                  <a:prstDash val="solid"/>
                  <a:miter/>
                </a:ln>
              </p:spPr>
              <p:txBody>
                <a:bodyPr rtlCol="0" anchor="ctr"/>
                <a:lstStyle/>
                <a:p>
                  <a:pPr defTabSz="609576">
                    <a:defRPr/>
                  </a:pPr>
                  <a:endParaRPr lang="en-US" sz="2400" dirty="0">
                    <a:solidFill>
                      <a:srgbClr val="FFFFFF"/>
                    </a:solidFill>
                    <a:latin typeface="Amazon Ember"/>
                  </a:endParaRPr>
                </a:p>
              </p:txBody>
            </p:sp>
            <p:sp>
              <p:nvSpPr>
                <p:cNvPr id="117" name="Freeform: Shape 116">
                  <a:extLst>
                    <a:ext uri="{FF2B5EF4-FFF2-40B4-BE49-F238E27FC236}">
                      <a16:creationId xmlns:a16="http://schemas.microsoft.com/office/drawing/2014/main" id="{845048A2-E1AC-4134-9933-1519AC0737AD}"/>
                    </a:ext>
                  </a:extLst>
                </p:cNvPr>
                <p:cNvSpPr/>
                <p:nvPr/>
              </p:nvSpPr>
              <p:spPr>
                <a:xfrm>
                  <a:off x="-3354858" y="791271"/>
                  <a:ext cx="170688" cy="170688"/>
                </a:xfrm>
                <a:custGeom>
                  <a:avLst/>
                  <a:gdLst>
                    <a:gd name="connsiteX0" fmla="*/ 172908 w 170688"/>
                    <a:gd name="connsiteY0" fmla="*/ 102128 h 170688"/>
                    <a:gd name="connsiteX1" fmla="*/ 155081 w 170688"/>
                    <a:gd name="connsiteY1" fmla="*/ 80887 h 170688"/>
                    <a:gd name="connsiteX2" fmla="*/ 161340 w 170688"/>
                    <a:gd name="connsiteY2" fmla="*/ 34707 h 170688"/>
                    <a:gd name="connsiteX3" fmla="*/ 161340 w 170688"/>
                    <a:gd name="connsiteY3" fmla="*/ 34707 h 170688"/>
                    <a:gd name="connsiteX4" fmla="*/ 161340 w 170688"/>
                    <a:gd name="connsiteY4" fmla="*/ 34707 h 170688"/>
                    <a:gd name="connsiteX5" fmla="*/ 161340 w 170688"/>
                    <a:gd name="connsiteY5" fmla="*/ 33474 h 170688"/>
                    <a:gd name="connsiteX6" fmla="*/ 161340 w 170688"/>
                    <a:gd name="connsiteY6" fmla="*/ 32146 h 170688"/>
                    <a:gd name="connsiteX7" fmla="*/ 161340 w 170688"/>
                    <a:gd name="connsiteY7" fmla="*/ 30819 h 170688"/>
                    <a:gd name="connsiteX8" fmla="*/ 80642 w 170688"/>
                    <a:gd name="connsiteY8" fmla="*/ 0 h 170688"/>
                    <a:gd name="connsiteX9" fmla="*/ 39 w 170688"/>
                    <a:gd name="connsiteY9" fmla="*/ 30819 h 170688"/>
                    <a:gd name="connsiteX10" fmla="*/ 39 w 170688"/>
                    <a:gd name="connsiteY10" fmla="*/ 32146 h 170688"/>
                    <a:gd name="connsiteX11" fmla="*/ 39 w 170688"/>
                    <a:gd name="connsiteY11" fmla="*/ 33474 h 170688"/>
                    <a:gd name="connsiteX12" fmla="*/ 39 w 170688"/>
                    <a:gd name="connsiteY12" fmla="*/ 34707 h 170688"/>
                    <a:gd name="connsiteX13" fmla="*/ 39 w 170688"/>
                    <a:gd name="connsiteY13" fmla="*/ 34707 h 170688"/>
                    <a:gd name="connsiteX14" fmla="*/ 39 w 170688"/>
                    <a:gd name="connsiteY14" fmla="*/ 34707 h 170688"/>
                    <a:gd name="connsiteX15" fmla="*/ 15875 w 170688"/>
                    <a:gd name="connsiteY15" fmla="*/ 152766 h 170688"/>
                    <a:gd name="connsiteX16" fmla="*/ 80358 w 170688"/>
                    <a:gd name="connsiteY16" fmla="*/ 176947 h 170688"/>
                    <a:gd name="connsiteX17" fmla="*/ 116961 w 170688"/>
                    <a:gd name="connsiteY17" fmla="*/ 173153 h 170688"/>
                    <a:gd name="connsiteX18" fmla="*/ 128719 w 170688"/>
                    <a:gd name="connsiteY18" fmla="*/ 169550 h 170688"/>
                    <a:gd name="connsiteX19" fmla="*/ 144840 w 170688"/>
                    <a:gd name="connsiteY19" fmla="*/ 152766 h 170688"/>
                    <a:gd name="connsiteX20" fmla="*/ 149771 w 170688"/>
                    <a:gd name="connsiteY20" fmla="*/ 115878 h 170688"/>
                    <a:gd name="connsiteX21" fmla="*/ 159253 w 170688"/>
                    <a:gd name="connsiteY21" fmla="*/ 116921 h 170688"/>
                    <a:gd name="connsiteX22" fmla="*/ 171391 w 170688"/>
                    <a:gd name="connsiteY22" fmla="*/ 111042 h 170688"/>
                    <a:gd name="connsiteX23" fmla="*/ 172908 w 170688"/>
                    <a:gd name="connsiteY23" fmla="*/ 102128 h 170688"/>
                    <a:gd name="connsiteX24" fmla="*/ 134409 w 170688"/>
                    <a:gd name="connsiteY24" fmla="*/ 91223 h 170688"/>
                    <a:gd name="connsiteX25" fmla="*/ 93633 w 170688"/>
                    <a:gd name="connsiteY25" fmla="*/ 73491 h 170688"/>
                    <a:gd name="connsiteX26" fmla="*/ 76432 w 170688"/>
                    <a:gd name="connsiteY26" fmla="*/ 65013 h 170688"/>
                    <a:gd name="connsiteX27" fmla="*/ 67954 w 170688"/>
                    <a:gd name="connsiteY27" fmla="*/ 82215 h 170688"/>
                    <a:gd name="connsiteX28" fmla="*/ 80737 w 170688"/>
                    <a:gd name="connsiteY28" fmla="*/ 91413 h 170688"/>
                    <a:gd name="connsiteX29" fmla="*/ 85289 w 170688"/>
                    <a:gd name="connsiteY29" fmla="*/ 90559 h 170688"/>
                    <a:gd name="connsiteX30" fmla="*/ 131849 w 170688"/>
                    <a:gd name="connsiteY30" fmla="*/ 110663 h 170688"/>
                    <a:gd name="connsiteX31" fmla="*/ 126633 w 170688"/>
                    <a:gd name="connsiteY31" fmla="*/ 149731 h 170688"/>
                    <a:gd name="connsiteX32" fmla="*/ 122271 w 170688"/>
                    <a:gd name="connsiteY32" fmla="*/ 151912 h 170688"/>
                    <a:gd name="connsiteX33" fmla="*/ 112788 w 170688"/>
                    <a:gd name="connsiteY33" fmla="*/ 154662 h 170688"/>
                    <a:gd name="connsiteX34" fmla="*/ 80547 w 170688"/>
                    <a:gd name="connsiteY34" fmla="*/ 157981 h 170688"/>
                    <a:gd name="connsiteX35" fmla="*/ 34841 w 170688"/>
                    <a:gd name="connsiteY35" fmla="*/ 149731 h 170688"/>
                    <a:gd name="connsiteX36" fmla="*/ 21565 w 170688"/>
                    <a:gd name="connsiteY36" fmla="*/ 51017 h 170688"/>
                    <a:gd name="connsiteX37" fmla="*/ 139624 w 170688"/>
                    <a:gd name="connsiteY37" fmla="*/ 51017 h 170688"/>
                    <a:gd name="connsiteX38" fmla="*/ 80737 w 170688"/>
                    <a:gd name="connsiteY38" fmla="*/ 39922 h 170688"/>
                    <a:gd name="connsiteX39" fmla="*/ 20996 w 170688"/>
                    <a:gd name="connsiteY39" fmla="*/ 30439 h 170688"/>
                    <a:gd name="connsiteX40" fmla="*/ 80737 w 170688"/>
                    <a:gd name="connsiteY40" fmla="*/ 18776 h 170688"/>
                    <a:gd name="connsiteX41" fmla="*/ 140478 w 170688"/>
                    <a:gd name="connsiteY41" fmla="*/ 30439 h 170688"/>
                    <a:gd name="connsiteX42" fmla="*/ 80737 w 170688"/>
                    <a:gd name="connsiteY42" fmla="*/ 39922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70688" h="170688">
                      <a:moveTo>
                        <a:pt x="172908" y="102128"/>
                      </a:moveTo>
                      <a:cubicBezTo>
                        <a:pt x="168881" y="93639"/>
                        <a:pt x="162743" y="86325"/>
                        <a:pt x="155081" y="80887"/>
                      </a:cubicBezTo>
                      <a:lnTo>
                        <a:pt x="161340" y="34707"/>
                      </a:lnTo>
                      <a:lnTo>
                        <a:pt x="161340" y="34707"/>
                      </a:lnTo>
                      <a:lnTo>
                        <a:pt x="161340" y="34707"/>
                      </a:lnTo>
                      <a:lnTo>
                        <a:pt x="161340" y="33474"/>
                      </a:lnTo>
                      <a:lnTo>
                        <a:pt x="161340" y="32146"/>
                      </a:lnTo>
                      <a:cubicBezTo>
                        <a:pt x="161340" y="31672"/>
                        <a:pt x="161340" y="31198"/>
                        <a:pt x="161340" y="30819"/>
                      </a:cubicBezTo>
                      <a:cubicBezTo>
                        <a:pt x="161340" y="8345"/>
                        <a:pt x="111840" y="0"/>
                        <a:pt x="80642" y="0"/>
                      </a:cubicBezTo>
                      <a:cubicBezTo>
                        <a:pt x="49444" y="0"/>
                        <a:pt x="39" y="8345"/>
                        <a:pt x="39" y="30819"/>
                      </a:cubicBezTo>
                      <a:cubicBezTo>
                        <a:pt x="-4" y="31260"/>
                        <a:pt x="-4" y="31705"/>
                        <a:pt x="39" y="32146"/>
                      </a:cubicBezTo>
                      <a:lnTo>
                        <a:pt x="39" y="33474"/>
                      </a:lnTo>
                      <a:cubicBezTo>
                        <a:pt x="-13" y="33883"/>
                        <a:pt x="-13" y="34297"/>
                        <a:pt x="39" y="34707"/>
                      </a:cubicBezTo>
                      <a:cubicBezTo>
                        <a:pt x="39" y="34707"/>
                        <a:pt x="39" y="34707"/>
                        <a:pt x="39" y="34707"/>
                      </a:cubicBezTo>
                      <a:lnTo>
                        <a:pt x="39" y="34707"/>
                      </a:lnTo>
                      <a:lnTo>
                        <a:pt x="15875" y="152766"/>
                      </a:lnTo>
                      <a:cubicBezTo>
                        <a:pt x="17108" y="176283"/>
                        <a:pt x="73815" y="176947"/>
                        <a:pt x="80358" y="176947"/>
                      </a:cubicBezTo>
                      <a:cubicBezTo>
                        <a:pt x="92660" y="177019"/>
                        <a:pt x="104934" y="175747"/>
                        <a:pt x="116961" y="173153"/>
                      </a:cubicBezTo>
                      <a:cubicBezTo>
                        <a:pt x="120957" y="172217"/>
                        <a:pt x="124885" y="171013"/>
                        <a:pt x="128719" y="169550"/>
                      </a:cubicBezTo>
                      <a:cubicBezTo>
                        <a:pt x="139055" y="165473"/>
                        <a:pt x="144460" y="160067"/>
                        <a:pt x="144840" y="152766"/>
                      </a:cubicBezTo>
                      <a:lnTo>
                        <a:pt x="149771" y="115878"/>
                      </a:lnTo>
                      <a:cubicBezTo>
                        <a:pt x="152887" y="116553"/>
                        <a:pt x="156065" y="116903"/>
                        <a:pt x="159253" y="116921"/>
                      </a:cubicBezTo>
                      <a:cubicBezTo>
                        <a:pt x="164120" y="117623"/>
                        <a:pt x="168925" y="115296"/>
                        <a:pt x="171391" y="111042"/>
                      </a:cubicBezTo>
                      <a:cubicBezTo>
                        <a:pt x="173128" y="108417"/>
                        <a:pt x="173679" y="105181"/>
                        <a:pt x="172908" y="102128"/>
                      </a:cubicBezTo>
                      <a:close/>
                      <a:moveTo>
                        <a:pt x="134409" y="91223"/>
                      </a:moveTo>
                      <a:cubicBezTo>
                        <a:pt x="122271" y="86577"/>
                        <a:pt x="107573" y="80223"/>
                        <a:pt x="93633" y="73491"/>
                      </a:cubicBezTo>
                      <a:cubicBezTo>
                        <a:pt x="91224" y="66400"/>
                        <a:pt x="83523" y="62604"/>
                        <a:pt x="76432" y="65013"/>
                      </a:cubicBezTo>
                      <a:cubicBezTo>
                        <a:pt x="69341" y="67423"/>
                        <a:pt x="65545" y="75124"/>
                        <a:pt x="67954" y="82215"/>
                      </a:cubicBezTo>
                      <a:cubicBezTo>
                        <a:pt x="69816" y="87694"/>
                        <a:pt x="74950" y="91389"/>
                        <a:pt x="80737" y="91413"/>
                      </a:cubicBezTo>
                      <a:cubicBezTo>
                        <a:pt x="82295" y="91423"/>
                        <a:pt x="83840" y="91133"/>
                        <a:pt x="85289" y="90559"/>
                      </a:cubicBezTo>
                      <a:cubicBezTo>
                        <a:pt x="100426" y="98113"/>
                        <a:pt x="115970" y="104825"/>
                        <a:pt x="131849" y="110663"/>
                      </a:cubicBezTo>
                      <a:lnTo>
                        <a:pt x="126633" y="149731"/>
                      </a:lnTo>
                      <a:cubicBezTo>
                        <a:pt x="125265" y="150619"/>
                        <a:pt x="123802" y="151351"/>
                        <a:pt x="122271" y="151912"/>
                      </a:cubicBezTo>
                      <a:cubicBezTo>
                        <a:pt x="119181" y="153059"/>
                        <a:pt x="116012" y="153978"/>
                        <a:pt x="112788" y="154662"/>
                      </a:cubicBezTo>
                      <a:cubicBezTo>
                        <a:pt x="102197" y="156958"/>
                        <a:pt x="91384" y="158071"/>
                        <a:pt x="80547" y="157981"/>
                      </a:cubicBezTo>
                      <a:cubicBezTo>
                        <a:pt x="64873" y="158898"/>
                        <a:pt x="49205" y="156070"/>
                        <a:pt x="34841" y="149731"/>
                      </a:cubicBezTo>
                      <a:lnTo>
                        <a:pt x="21565" y="51017"/>
                      </a:lnTo>
                      <a:cubicBezTo>
                        <a:pt x="60219" y="61510"/>
                        <a:pt x="100971" y="61510"/>
                        <a:pt x="139624" y="51017"/>
                      </a:cubicBezTo>
                      <a:close/>
                      <a:moveTo>
                        <a:pt x="80737" y="39922"/>
                      </a:moveTo>
                      <a:cubicBezTo>
                        <a:pt x="60382" y="40929"/>
                        <a:pt x="40039" y="37700"/>
                        <a:pt x="20996" y="30439"/>
                      </a:cubicBezTo>
                      <a:cubicBezTo>
                        <a:pt x="39715" y="21906"/>
                        <a:pt x="60183" y="17910"/>
                        <a:pt x="80737" y="18776"/>
                      </a:cubicBezTo>
                      <a:cubicBezTo>
                        <a:pt x="101291" y="17910"/>
                        <a:pt x="121759" y="21906"/>
                        <a:pt x="140478" y="30439"/>
                      </a:cubicBezTo>
                      <a:cubicBezTo>
                        <a:pt x="121438" y="37711"/>
                        <a:pt x="101093" y="40940"/>
                        <a:pt x="80737" y="39922"/>
                      </a:cubicBezTo>
                      <a:close/>
                    </a:path>
                  </a:pathLst>
                </a:custGeom>
                <a:solidFill>
                  <a:srgbClr val="FFFFFF"/>
                </a:solidFill>
                <a:ln w="9398" cap="flat">
                  <a:noFill/>
                  <a:prstDash val="solid"/>
                  <a:miter/>
                </a:ln>
              </p:spPr>
              <p:txBody>
                <a:bodyPr rtlCol="0" anchor="ctr"/>
                <a:lstStyle/>
                <a:p>
                  <a:pPr defTabSz="609576">
                    <a:defRPr/>
                  </a:pPr>
                  <a:endParaRPr lang="en-US" sz="2400" dirty="0">
                    <a:solidFill>
                      <a:srgbClr val="FFFFFF"/>
                    </a:solidFill>
                    <a:latin typeface="Amazon Ember"/>
                  </a:endParaRPr>
                </a:p>
              </p:txBody>
            </p:sp>
          </p:grpSp>
          <p:sp>
            <p:nvSpPr>
              <p:cNvPr id="115" name="TextBox 114">
                <a:extLst>
                  <a:ext uri="{FF2B5EF4-FFF2-40B4-BE49-F238E27FC236}">
                    <a16:creationId xmlns:a16="http://schemas.microsoft.com/office/drawing/2014/main" id="{09E605D1-C904-4B60-AE64-78AA7EFCE100}"/>
                  </a:ext>
                </a:extLst>
              </p:cNvPr>
              <p:cNvSpPr txBox="1"/>
              <p:nvPr/>
            </p:nvSpPr>
            <p:spPr>
              <a:xfrm>
                <a:off x="10070719" y="6002014"/>
                <a:ext cx="534762" cy="277076"/>
              </a:xfrm>
              <a:prstGeom prst="rect">
                <a:avLst/>
              </a:prstGeom>
              <a:noFill/>
            </p:spPr>
            <p:txBody>
              <a:bodyPr wrap="none" lIns="0" tIns="0" rIns="0" bIns="0" rtlCol="0">
                <a:spAutoFit/>
              </a:bodyPr>
              <a:lstStyle/>
              <a:p>
                <a:pPr defTabSz="609576">
                  <a:lnSpc>
                    <a:spcPct val="90000"/>
                  </a:lnSpc>
                  <a:spcAft>
                    <a:spcPts val="1500"/>
                  </a:spcAft>
                  <a:defRPr/>
                </a:pPr>
                <a:r>
                  <a:rPr lang="en-US" sz="1667" dirty="0">
                    <a:solidFill>
                      <a:srgbClr val="FFFFFF"/>
                    </a:solidFill>
                    <a:latin typeface="Amazon Ember"/>
                  </a:rPr>
                  <a:t>MPA</a:t>
                </a:r>
              </a:p>
            </p:txBody>
          </p:sp>
        </p:grpSp>
        <p:pic>
          <p:nvPicPr>
            <p:cNvPr id="113" name="Picture 2">
              <a:extLst>
                <a:ext uri="{FF2B5EF4-FFF2-40B4-BE49-F238E27FC236}">
                  <a16:creationId xmlns:a16="http://schemas.microsoft.com/office/drawing/2014/main" id="{02E32871-F496-4E8A-BA2B-3EDEBC913FD3}"/>
                </a:ext>
              </a:extLst>
            </p:cNvPr>
            <p:cNvPicPr>
              <a:picLocks noChangeAspect="1" noChangeArrowheads="1"/>
            </p:cNvPicPr>
            <p:nvPr/>
          </p:nvPicPr>
          <p:blipFill>
            <a:blip r:embed="rId7"/>
            <a:srcRect/>
            <a:stretch/>
          </p:blipFill>
          <p:spPr bwMode="auto">
            <a:xfrm>
              <a:off x="10913494" y="6381853"/>
              <a:ext cx="1400276" cy="583448"/>
            </a:xfrm>
            <a:prstGeom prst="rect">
              <a:avLst/>
            </a:prstGeom>
            <a:noFill/>
            <a:extLst>
              <a:ext uri="{909E8E84-426E-40DD-AFC4-6F175D3DCCD1}">
                <a14:hiddenFill xmlns:a14="http://schemas.microsoft.com/office/drawing/2010/main">
                  <a:solidFill>
                    <a:srgbClr val="FFFFFF"/>
                  </a:solidFill>
                </a14:hiddenFill>
              </a:ext>
            </a:extLst>
          </p:spPr>
        </p:pic>
      </p:grpSp>
      <p:sp>
        <p:nvSpPr>
          <p:cNvPr id="122" name="TextBox 121">
            <a:extLst>
              <a:ext uri="{FF2B5EF4-FFF2-40B4-BE49-F238E27FC236}">
                <a16:creationId xmlns:a16="http://schemas.microsoft.com/office/drawing/2014/main" id="{C26C3153-7E87-429A-94DA-5050C5FEDD1D}"/>
              </a:ext>
            </a:extLst>
          </p:cNvPr>
          <p:cNvSpPr txBox="1"/>
          <p:nvPr/>
        </p:nvSpPr>
        <p:spPr>
          <a:xfrm>
            <a:off x="3045678" y="5090976"/>
            <a:ext cx="1532471" cy="184602"/>
          </a:xfrm>
          <a:prstGeom prst="rect">
            <a:avLst/>
          </a:prstGeom>
          <a:noFill/>
        </p:spPr>
        <p:txBody>
          <a:bodyPr wrap="none" lIns="0" tIns="0" rIns="0" bIns="0" rtlCol="0">
            <a:spAutoFit/>
          </a:bodyPr>
          <a:lstStyle/>
          <a:p>
            <a:pPr defTabSz="609576">
              <a:lnSpc>
                <a:spcPct val="90000"/>
              </a:lnSpc>
              <a:spcAft>
                <a:spcPts val="1500"/>
              </a:spcAft>
              <a:defRPr/>
            </a:pPr>
            <a:r>
              <a:rPr lang="en-US" sz="1333" dirty="0">
                <a:solidFill>
                  <a:srgbClr val="FFFFFF"/>
                </a:solidFill>
                <a:latin typeface="Amazon Ember"/>
              </a:rPr>
              <a:t>Migration Evaluator</a:t>
            </a:r>
          </a:p>
        </p:txBody>
      </p:sp>
      <p:sp>
        <p:nvSpPr>
          <p:cNvPr id="123" name="TextBox 122">
            <a:extLst>
              <a:ext uri="{FF2B5EF4-FFF2-40B4-BE49-F238E27FC236}">
                <a16:creationId xmlns:a16="http://schemas.microsoft.com/office/drawing/2014/main" id="{FFC5A6A2-4DCB-4331-9A80-EB06C7EA0EA4}"/>
              </a:ext>
            </a:extLst>
          </p:cNvPr>
          <p:cNvSpPr txBox="1"/>
          <p:nvPr/>
        </p:nvSpPr>
        <p:spPr>
          <a:xfrm>
            <a:off x="7446107" y="4918008"/>
            <a:ext cx="1234312" cy="184602"/>
          </a:xfrm>
          <a:prstGeom prst="rect">
            <a:avLst/>
          </a:prstGeom>
          <a:noFill/>
        </p:spPr>
        <p:txBody>
          <a:bodyPr wrap="none" lIns="0" tIns="0" rIns="0" bIns="0" rtlCol="0">
            <a:spAutoFit/>
          </a:bodyPr>
          <a:lstStyle/>
          <a:p>
            <a:pPr defTabSz="609576">
              <a:lnSpc>
                <a:spcPct val="90000"/>
              </a:lnSpc>
              <a:spcAft>
                <a:spcPts val="1500"/>
              </a:spcAft>
              <a:defRPr/>
            </a:pPr>
            <a:r>
              <a:rPr lang="en-US" sz="1333" dirty="0">
                <a:solidFill>
                  <a:srgbClr val="FFFFFF"/>
                </a:solidFill>
                <a:latin typeface="Amazon Ember"/>
              </a:rPr>
              <a:t>Amazon Athena</a:t>
            </a:r>
          </a:p>
        </p:txBody>
      </p:sp>
      <p:sp>
        <p:nvSpPr>
          <p:cNvPr id="124" name="TextBox 123">
            <a:extLst>
              <a:ext uri="{FF2B5EF4-FFF2-40B4-BE49-F238E27FC236}">
                <a16:creationId xmlns:a16="http://schemas.microsoft.com/office/drawing/2014/main" id="{2DA302EF-BCB7-461B-B189-60F7622B1B14}"/>
              </a:ext>
            </a:extLst>
          </p:cNvPr>
          <p:cNvSpPr txBox="1"/>
          <p:nvPr/>
        </p:nvSpPr>
        <p:spPr>
          <a:xfrm>
            <a:off x="10366485" y="5075788"/>
            <a:ext cx="1314462" cy="161647"/>
          </a:xfrm>
          <a:prstGeom prst="rect">
            <a:avLst/>
          </a:prstGeom>
          <a:noFill/>
        </p:spPr>
        <p:txBody>
          <a:bodyPr wrap="none" lIns="0" tIns="0" rIns="0" bIns="0" rtlCol="0">
            <a:spAutoFit/>
          </a:bodyPr>
          <a:lstStyle/>
          <a:p>
            <a:pPr defTabSz="609576">
              <a:lnSpc>
                <a:spcPct val="90000"/>
              </a:lnSpc>
              <a:spcAft>
                <a:spcPts val="1500"/>
              </a:spcAft>
              <a:defRPr/>
            </a:pPr>
            <a:r>
              <a:rPr lang="en-US" sz="1167" dirty="0">
                <a:solidFill>
                  <a:srgbClr val="FFFFFF"/>
                </a:solidFill>
                <a:latin typeface="Amazon Ember"/>
              </a:rPr>
              <a:t>(AWS and Partners)</a:t>
            </a:r>
          </a:p>
        </p:txBody>
      </p:sp>
      <p:sp>
        <p:nvSpPr>
          <p:cNvPr id="125" name="Freeform: Shape 233">
            <a:extLst>
              <a:ext uri="{FF2B5EF4-FFF2-40B4-BE49-F238E27FC236}">
                <a16:creationId xmlns:a16="http://schemas.microsoft.com/office/drawing/2014/main" id="{9C59FFCE-65A8-4BA5-A0E7-8A5869A37448}"/>
              </a:ext>
            </a:extLst>
          </p:cNvPr>
          <p:cNvSpPr/>
          <p:nvPr/>
        </p:nvSpPr>
        <p:spPr>
          <a:xfrm>
            <a:off x="836393" y="2298412"/>
            <a:ext cx="79865" cy="8262"/>
          </a:xfrm>
          <a:custGeom>
            <a:avLst/>
            <a:gdLst>
              <a:gd name="connsiteX0" fmla="*/ 4957 w 95838"/>
              <a:gd name="connsiteY0" fmla="*/ 4957 h 9914"/>
              <a:gd name="connsiteX1" fmla="*/ 93855 w 95838"/>
              <a:gd name="connsiteY1" fmla="*/ 4957 h 9914"/>
            </a:gdLst>
            <a:ahLst/>
            <a:cxnLst>
              <a:cxn ang="0">
                <a:pos x="connsiteX0" y="connsiteY0"/>
              </a:cxn>
              <a:cxn ang="0">
                <a:pos x="connsiteX1" y="connsiteY1"/>
              </a:cxn>
            </a:cxnLst>
            <a:rect l="l" t="t" r="r" b="b"/>
            <a:pathLst>
              <a:path w="95838" h="9914">
                <a:moveTo>
                  <a:pt x="4957" y="4957"/>
                </a:moveTo>
                <a:lnTo>
                  <a:pt x="93855"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6" name="Freeform: Shape 234">
            <a:extLst>
              <a:ext uri="{FF2B5EF4-FFF2-40B4-BE49-F238E27FC236}">
                <a16:creationId xmlns:a16="http://schemas.microsoft.com/office/drawing/2014/main" id="{0286C347-E32C-4F3D-8CBC-BB59E3E76FCD}"/>
              </a:ext>
            </a:extLst>
          </p:cNvPr>
          <p:cNvSpPr/>
          <p:nvPr/>
        </p:nvSpPr>
        <p:spPr>
          <a:xfrm>
            <a:off x="822349" y="2272250"/>
            <a:ext cx="55079" cy="8262"/>
          </a:xfrm>
          <a:custGeom>
            <a:avLst/>
            <a:gdLst>
              <a:gd name="connsiteX0" fmla="*/ 4957 w 66095"/>
              <a:gd name="connsiteY0" fmla="*/ 4957 h 9914"/>
              <a:gd name="connsiteX1" fmla="*/ 63782 w 66095"/>
              <a:gd name="connsiteY1" fmla="*/ 4957 h 9914"/>
            </a:gdLst>
            <a:ahLst/>
            <a:cxnLst>
              <a:cxn ang="0">
                <a:pos x="connsiteX0" y="connsiteY0"/>
              </a:cxn>
              <a:cxn ang="0">
                <a:pos x="connsiteX1" y="connsiteY1"/>
              </a:cxn>
            </a:cxnLst>
            <a:rect l="l" t="t" r="r" b="b"/>
            <a:pathLst>
              <a:path w="66095" h="9914">
                <a:moveTo>
                  <a:pt x="4957" y="4957"/>
                </a:moveTo>
                <a:lnTo>
                  <a:pt x="63782"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7" name="Freeform: Shape 235">
            <a:extLst>
              <a:ext uri="{FF2B5EF4-FFF2-40B4-BE49-F238E27FC236}">
                <a16:creationId xmlns:a16="http://schemas.microsoft.com/office/drawing/2014/main" id="{823AEE4C-40FA-4AE2-B3B5-6A056AB2D9F1}"/>
              </a:ext>
            </a:extLst>
          </p:cNvPr>
          <p:cNvSpPr/>
          <p:nvPr/>
        </p:nvSpPr>
        <p:spPr>
          <a:xfrm>
            <a:off x="882384" y="2272250"/>
            <a:ext cx="27540" cy="8262"/>
          </a:xfrm>
          <a:custGeom>
            <a:avLst/>
            <a:gdLst>
              <a:gd name="connsiteX0" fmla="*/ 4957 w 33047"/>
              <a:gd name="connsiteY0" fmla="*/ 4957 h 9914"/>
              <a:gd name="connsiteX1" fmla="*/ 30073 w 33047"/>
              <a:gd name="connsiteY1" fmla="*/ 4957 h 9914"/>
            </a:gdLst>
            <a:ahLst/>
            <a:cxnLst>
              <a:cxn ang="0">
                <a:pos x="connsiteX0" y="connsiteY0"/>
              </a:cxn>
              <a:cxn ang="0">
                <a:pos x="connsiteX1" y="connsiteY1"/>
              </a:cxn>
            </a:cxnLst>
            <a:rect l="l" t="t" r="r" b="b"/>
            <a:pathLst>
              <a:path w="33047" h="9914">
                <a:moveTo>
                  <a:pt x="4957" y="4957"/>
                </a:moveTo>
                <a:lnTo>
                  <a:pt x="30073"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8" name="Freeform: Shape 236">
            <a:extLst>
              <a:ext uri="{FF2B5EF4-FFF2-40B4-BE49-F238E27FC236}">
                <a16:creationId xmlns:a16="http://schemas.microsoft.com/office/drawing/2014/main" id="{05F1140A-DA4F-400F-966E-4A66AB192180}"/>
              </a:ext>
            </a:extLst>
          </p:cNvPr>
          <p:cNvSpPr/>
          <p:nvPr/>
        </p:nvSpPr>
        <p:spPr>
          <a:xfrm>
            <a:off x="854019" y="2246362"/>
            <a:ext cx="77111" cy="8262"/>
          </a:xfrm>
          <a:custGeom>
            <a:avLst/>
            <a:gdLst>
              <a:gd name="connsiteX0" fmla="*/ 4957 w 92533"/>
              <a:gd name="connsiteY0" fmla="*/ 4957 h 9914"/>
              <a:gd name="connsiteX1" fmla="*/ 89229 w 92533"/>
              <a:gd name="connsiteY1" fmla="*/ 4957 h 9914"/>
            </a:gdLst>
            <a:ahLst/>
            <a:cxnLst>
              <a:cxn ang="0">
                <a:pos x="connsiteX0" y="connsiteY0"/>
              </a:cxn>
              <a:cxn ang="0">
                <a:pos x="connsiteX1" y="connsiteY1"/>
              </a:cxn>
            </a:cxnLst>
            <a:rect l="l" t="t" r="r" b="b"/>
            <a:pathLst>
              <a:path w="92533" h="9914">
                <a:moveTo>
                  <a:pt x="4957" y="4957"/>
                </a:moveTo>
                <a:lnTo>
                  <a:pt x="89229"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29" name="Freeform: Shape 237">
            <a:extLst>
              <a:ext uri="{FF2B5EF4-FFF2-40B4-BE49-F238E27FC236}">
                <a16:creationId xmlns:a16="http://schemas.microsoft.com/office/drawing/2014/main" id="{D259D6A0-9DB8-43A8-98B9-E3E9400347B7}"/>
              </a:ext>
            </a:extLst>
          </p:cNvPr>
          <p:cNvSpPr/>
          <p:nvPr/>
        </p:nvSpPr>
        <p:spPr>
          <a:xfrm>
            <a:off x="677765" y="2022741"/>
            <a:ext cx="145960" cy="305690"/>
          </a:xfrm>
          <a:custGeom>
            <a:avLst/>
            <a:gdLst>
              <a:gd name="connsiteX0" fmla="*/ 172178 w 175152"/>
              <a:gd name="connsiteY0" fmla="*/ 4957 h 366828"/>
              <a:gd name="connsiteX1" fmla="*/ 14871 w 175152"/>
              <a:gd name="connsiteY1" fmla="*/ 4957 h 366828"/>
              <a:gd name="connsiteX2" fmla="*/ 4957 w 175152"/>
              <a:gd name="connsiteY2" fmla="*/ 14871 h 366828"/>
              <a:gd name="connsiteX3" fmla="*/ 4957 w 175152"/>
              <a:gd name="connsiteY3" fmla="*/ 355262 h 366828"/>
              <a:gd name="connsiteX4" fmla="*/ 14871 w 175152"/>
              <a:gd name="connsiteY4" fmla="*/ 365176 h 366828"/>
              <a:gd name="connsiteX5" fmla="*/ 135495 w 175152"/>
              <a:gd name="connsiteY5" fmla="*/ 365176 h 36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152" h="366828">
                <a:moveTo>
                  <a:pt x="172178" y="4957"/>
                </a:moveTo>
                <a:lnTo>
                  <a:pt x="14871" y="4957"/>
                </a:lnTo>
                <a:cubicBezTo>
                  <a:pt x="9584" y="4957"/>
                  <a:pt x="4957" y="9253"/>
                  <a:pt x="4957" y="14871"/>
                </a:cubicBezTo>
                <a:lnTo>
                  <a:pt x="4957" y="355262"/>
                </a:lnTo>
                <a:cubicBezTo>
                  <a:pt x="4957" y="360549"/>
                  <a:pt x="9253" y="365176"/>
                  <a:pt x="14871" y="365176"/>
                </a:cubicBezTo>
                <a:lnTo>
                  <a:pt x="135495" y="365176"/>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0" name="Freeform: Shape 238">
            <a:extLst>
              <a:ext uri="{FF2B5EF4-FFF2-40B4-BE49-F238E27FC236}">
                <a16:creationId xmlns:a16="http://schemas.microsoft.com/office/drawing/2014/main" id="{542598D8-526F-4B6C-BF11-BBA4F8C443F6}"/>
              </a:ext>
            </a:extLst>
          </p:cNvPr>
          <p:cNvSpPr/>
          <p:nvPr/>
        </p:nvSpPr>
        <p:spPr>
          <a:xfrm>
            <a:off x="817116" y="2022741"/>
            <a:ext cx="77111" cy="77111"/>
          </a:xfrm>
          <a:custGeom>
            <a:avLst/>
            <a:gdLst>
              <a:gd name="connsiteX0" fmla="*/ 4957 w 92533"/>
              <a:gd name="connsiteY0" fmla="*/ 88898 h 92533"/>
              <a:gd name="connsiteX1" fmla="*/ 88568 w 92533"/>
              <a:gd name="connsiteY1" fmla="*/ 88898 h 92533"/>
              <a:gd name="connsiteX2" fmla="*/ 4957 w 92533"/>
              <a:gd name="connsiteY2" fmla="*/ 4957 h 92533"/>
            </a:gdLst>
            <a:ahLst/>
            <a:cxnLst>
              <a:cxn ang="0">
                <a:pos x="connsiteX0" y="connsiteY0"/>
              </a:cxn>
              <a:cxn ang="0">
                <a:pos x="connsiteX1" y="connsiteY1"/>
              </a:cxn>
              <a:cxn ang="0">
                <a:pos x="connsiteX2" y="connsiteY2"/>
              </a:cxn>
            </a:cxnLst>
            <a:rect l="l" t="t" r="r" b="b"/>
            <a:pathLst>
              <a:path w="92533" h="92533">
                <a:moveTo>
                  <a:pt x="4957" y="88898"/>
                </a:moveTo>
                <a:lnTo>
                  <a:pt x="88568" y="88898"/>
                </a:lnTo>
                <a:lnTo>
                  <a:pt x="4957" y="4957"/>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1" name="Freeform: Shape 239">
            <a:extLst>
              <a:ext uri="{FF2B5EF4-FFF2-40B4-BE49-F238E27FC236}">
                <a16:creationId xmlns:a16="http://schemas.microsoft.com/office/drawing/2014/main" id="{828FC3E9-DD1E-4F18-8CE0-E9B1F508D229}"/>
              </a:ext>
            </a:extLst>
          </p:cNvPr>
          <p:cNvSpPr/>
          <p:nvPr/>
        </p:nvSpPr>
        <p:spPr>
          <a:xfrm>
            <a:off x="708334" y="2145017"/>
            <a:ext cx="154223" cy="8262"/>
          </a:xfrm>
          <a:custGeom>
            <a:avLst/>
            <a:gdLst>
              <a:gd name="connsiteX0" fmla="*/ 4957 w 185066"/>
              <a:gd name="connsiteY0" fmla="*/ 4957 h 9914"/>
              <a:gd name="connsiteX1" fmla="*/ 182092 w 185066"/>
              <a:gd name="connsiteY1" fmla="*/ 4957 h 9914"/>
            </a:gdLst>
            <a:ahLst/>
            <a:cxnLst>
              <a:cxn ang="0">
                <a:pos x="connsiteX0" y="connsiteY0"/>
              </a:cxn>
              <a:cxn ang="0">
                <a:pos x="connsiteX1" y="connsiteY1"/>
              </a:cxn>
            </a:cxnLst>
            <a:rect l="l" t="t" r="r" b="b"/>
            <a:pathLst>
              <a:path w="185066" h="9914">
                <a:moveTo>
                  <a:pt x="4957" y="4957"/>
                </a:moveTo>
                <a:lnTo>
                  <a:pt x="182092"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2" name="Freeform: Shape 240">
            <a:extLst>
              <a:ext uri="{FF2B5EF4-FFF2-40B4-BE49-F238E27FC236}">
                <a16:creationId xmlns:a16="http://schemas.microsoft.com/office/drawing/2014/main" id="{C1646C7F-BBC4-4787-BE8A-DC76903F802B}"/>
              </a:ext>
            </a:extLst>
          </p:cNvPr>
          <p:cNvSpPr/>
          <p:nvPr/>
        </p:nvSpPr>
        <p:spPr>
          <a:xfrm>
            <a:off x="708334" y="2185776"/>
            <a:ext cx="99143" cy="8262"/>
          </a:xfrm>
          <a:custGeom>
            <a:avLst/>
            <a:gdLst>
              <a:gd name="connsiteX0" fmla="*/ 4957 w 118971"/>
              <a:gd name="connsiteY0" fmla="*/ 4957 h 9914"/>
              <a:gd name="connsiteX1" fmla="*/ 114014 w 118971"/>
              <a:gd name="connsiteY1" fmla="*/ 4957 h 9914"/>
            </a:gdLst>
            <a:ahLst/>
            <a:cxnLst>
              <a:cxn ang="0">
                <a:pos x="connsiteX0" y="connsiteY0"/>
              </a:cxn>
              <a:cxn ang="0">
                <a:pos x="connsiteX1" y="connsiteY1"/>
              </a:cxn>
            </a:cxnLst>
            <a:rect l="l" t="t" r="r" b="b"/>
            <a:pathLst>
              <a:path w="118971" h="9914">
                <a:moveTo>
                  <a:pt x="4957" y="4957"/>
                </a:moveTo>
                <a:lnTo>
                  <a:pt x="114014"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3" name="Freeform: Shape 241">
            <a:extLst>
              <a:ext uri="{FF2B5EF4-FFF2-40B4-BE49-F238E27FC236}">
                <a16:creationId xmlns:a16="http://schemas.microsoft.com/office/drawing/2014/main" id="{B31C888E-F5C2-45CC-89D5-6CBB08B407DF}"/>
              </a:ext>
            </a:extLst>
          </p:cNvPr>
          <p:cNvSpPr/>
          <p:nvPr/>
        </p:nvSpPr>
        <p:spPr>
          <a:xfrm>
            <a:off x="708335" y="2226810"/>
            <a:ext cx="68849" cy="8262"/>
          </a:xfrm>
          <a:custGeom>
            <a:avLst/>
            <a:gdLst>
              <a:gd name="connsiteX0" fmla="*/ 4957 w 82619"/>
              <a:gd name="connsiteY0" fmla="*/ 4957 h 9914"/>
              <a:gd name="connsiteX1" fmla="*/ 78653 w 82619"/>
              <a:gd name="connsiteY1" fmla="*/ 4957 h 9914"/>
            </a:gdLst>
            <a:ahLst/>
            <a:cxnLst>
              <a:cxn ang="0">
                <a:pos x="connsiteX0" y="connsiteY0"/>
              </a:cxn>
              <a:cxn ang="0">
                <a:pos x="connsiteX1" y="connsiteY1"/>
              </a:cxn>
            </a:cxnLst>
            <a:rect l="l" t="t" r="r" b="b"/>
            <a:pathLst>
              <a:path w="82619" h="9914">
                <a:moveTo>
                  <a:pt x="4957" y="4957"/>
                </a:moveTo>
                <a:lnTo>
                  <a:pt x="78653"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4" name="Freeform: Shape 242">
            <a:extLst>
              <a:ext uri="{FF2B5EF4-FFF2-40B4-BE49-F238E27FC236}">
                <a16:creationId xmlns:a16="http://schemas.microsoft.com/office/drawing/2014/main" id="{CFEC13B8-4DB4-4B56-A46E-0DF850F2334F}"/>
              </a:ext>
            </a:extLst>
          </p:cNvPr>
          <p:cNvSpPr/>
          <p:nvPr/>
        </p:nvSpPr>
        <p:spPr>
          <a:xfrm>
            <a:off x="708334" y="2267843"/>
            <a:ext cx="71603" cy="8262"/>
          </a:xfrm>
          <a:custGeom>
            <a:avLst/>
            <a:gdLst>
              <a:gd name="connsiteX0" fmla="*/ 4957 w 85923"/>
              <a:gd name="connsiteY0" fmla="*/ 4957 h 9914"/>
              <a:gd name="connsiteX1" fmla="*/ 81628 w 85923"/>
              <a:gd name="connsiteY1" fmla="*/ 4957 h 9914"/>
            </a:gdLst>
            <a:ahLst/>
            <a:cxnLst>
              <a:cxn ang="0">
                <a:pos x="connsiteX0" y="connsiteY0"/>
              </a:cxn>
              <a:cxn ang="0">
                <a:pos x="connsiteX1" y="connsiteY1"/>
              </a:cxn>
            </a:cxnLst>
            <a:rect l="l" t="t" r="r" b="b"/>
            <a:pathLst>
              <a:path w="85923" h="9914">
                <a:moveTo>
                  <a:pt x="4957" y="4957"/>
                </a:moveTo>
                <a:lnTo>
                  <a:pt x="81628"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5" name="Freeform: Shape 243">
            <a:extLst>
              <a:ext uri="{FF2B5EF4-FFF2-40B4-BE49-F238E27FC236}">
                <a16:creationId xmlns:a16="http://schemas.microsoft.com/office/drawing/2014/main" id="{755033BA-232D-4870-B931-7B43DB347B3D}"/>
              </a:ext>
            </a:extLst>
          </p:cNvPr>
          <p:cNvSpPr/>
          <p:nvPr/>
        </p:nvSpPr>
        <p:spPr>
          <a:xfrm>
            <a:off x="708335" y="2103982"/>
            <a:ext cx="90881" cy="8262"/>
          </a:xfrm>
          <a:custGeom>
            <a:avLst/>
            <a:gdLst>
              <a:gd name="connsiteX0" fmla="*/ 4957 w 109057"/>
              <a:gd name="connsiteY0" fmla="*/ 4957 h 9914"/>
              <a:gd name="connsiteX1" fmla="*/ 105091 w 109057"/>
              <a:gd name="connsiteY1" fmla="*/ 4957 h 9914"/>
            </a:gdLst>
            <a:ahLst/>
            <a:cxnLst>
              <a:cxn ang="0">
                <a:pos x="connsiteX0" y="connsiteY0"/>
              </a:cxn>
              <a:cxn ang="0">
                <a:pos x="connsiteX1" y="connsiteY1"/>
              </a:cxn>
            </a:cxnLst>
            <a:rect l="l" t="t" r="r" b="b"/>
            <a:pathLst>
              <a:path w="109057" h="9914">
                <a:moveTo>
                  <a:pt x="4957" y="4957"/>
                </a:moveTo>
                <a:lnTo>
                  <a:pt x="105091"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6" name="Freeform: Shape 244">
            <a:extLst>
              <a:ext uri="{FF2B5EF4-FFF2-40B4-BE49-F238E27FC236}">
                <a16:creationId xmlns:a16="http://schemas.microsoft.com/office/drawing/2014/main" id="{8008E04C-F469-4762-A68B-2D118FB69BA2}"/>
              </a:ext>
            </a:extLst>
          </p:cNvPr>
          <p:cNvSpPr/>
          <p:nvPr/>
        </p:nvSpPr>
        <p:spPr>
          <a:xfrm>
            <a:off x="886791" y="2092692"/>
            <a:ext cx="8262" cy="79865"/>
          </a:xfrm>
          <a:custGeom>
            <a:avLst/>
            <a:gdLst>
              <a:gd name="connsiteX0" fmla="*/ 4957 w 9914"/>
              <a:gd name="connsiteY0" fmla="*/ 94186 h 95838"/>
              <a:gd name="connsiteX1" fmla="*/ 4957 w 9914"/>
              <a:gd name="connsiteY1" fmla="*/ 4957 h 95838"/>
            </a:gdLst>
            <a:ahLst/>
            <a:cxnLst>
              <a:cxn ang="0">
                <a:pos x="connsiteX0" y="connsiteY0"/>
              </a:cxn>
              <a:cxn ang="0">
                <a:pos x="connsiteX1" y="connsiteY1"/>
              </a:cxn>
            </a:cxnLst>
            <a:rect l="l" t="t" r="r" b="b"/>
            <a:pathLst>
              <a:path w="9914" h="95838">
                <a:moveTo>
                  <a:pt x="4957" y="94186"/>
                </a:moveTo>
                <a:lnTo>
                  <a:pt x="4957" y="495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7" name="Freeform: Shape 245">
            <a:extLst>
              <a:ext uri="{FF2B5EF4-FFF2-40B4-BE49-F238E27FC236}">
                <a16:creationId xmlns:a16="http://schemas.microsoft.com/office/drawing/2014/main" id="{5F09BABE-E92A-44F9-8751-D780D2BE9BE7}"/>
              </a:ext>
            </a:extLst>
          </p:cNvPr>
          <p:cNvSpPr/>
          <p:nvPr/>
        </p:nvSpPr>
        <p:spPr>
          <a:xfrm>
            <a:off x="791504" y="2187978"/>
            <a:ext cx="176254" cy="173500"/>
          </a:xfrm>
          <a:custGeom>
            <a:avLst/>
            <a:gdLst>
              <a:gd name="connsiteX0" fmla="*/ 206548 w 211504"/>
              <a:gd name="connsiteY0" fmla="*/ 105752 h 208199"/>
              <a:gd name="connsiteX1" fmla="*/ 105752 w 211504"/>
              <a:gd name="connsiteY1" fmla="*/ 206547 h 208199"/>
              <a:gd name="connsiteX2" fmla="*/ 4957 w 211504"/>
              <a:gd name="connsiteY2" fmla="*/ 105752 h 208199"/>
              <a:gd name="connsiteX3" fmla="*/ 105752 w 211504"/>
              <a:gd name="connsiteY3" fmla="*/ 4957 h 208199"/>
              <a:gd name="connsiteX4" fmla="*/ 206548 w 211504"/>
              <a:gd name="connsiteY4" fmla="*/ 105752 h 208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04" h="208199">
                <a:moveTo>
                  <a:pt x="206548" y="105752"/>
                </a:moveTo>
                <a:cubicBezTo>
                  <a:pt x="206548" y="161420"/>
                  <a:pt x="161420" y="206547"/>
                  <a:pt x="105752" y="206547"/>
                </a:cubicBezTo>
                <a:cubicBezTo>
                  <a:pt x="50085" y="206547"/>
                  <a:pt x="4957" y="161420"/>
                  <a:pt x="4957" y="105752"/>
                </a:cubicBezTo>
                <a:cubicBezTo>
                  <a:pt x="4957" y="50085"/>
                  <a:pt x="50085" y="4957"/>
                  <a:pt x="105752" y="4957"/>
                </a:cubicBezTo>
                <a:cubicBezTo>
                  <a:pt x="161420" y="4957"/>
                  <a:pt x="206548" y="50085"/>
                  <a:pt x="206548" y="105752"/>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8" name="Freeform: Shape 246">
            <a:extLst>
              <a:ext uri="{FF2B5EF4-FFF2-40B4-BE49-F238E27FC236}">
                <a16:creationId xmlns:a16="http://schemas.microsoft.com/office/drawing/2014/main" id="{02D5C49C-A6E9-4DFB-87E9-6E0FD2928529}"/>
              </a:ext>
            </a:extLst>
          </p:cNvPr>
          <p:cNvSpPr/>
          <p:nvPr/>
        </p:nvSpPr>
        <p:spPr>
          <a:xfrm>
            <a:off x="920665" y="2311632"/>
            <a:ext cx="107405" cy="107405"/>
          </a:xfrm>
          <a:custGeom>
            <a:avLst/>
            <a:gdLst>
              <a:gd name="connsiteX0" fmla="*/ 40979 w 128885"/>
              <a:gd name="connsiteY0" fmla="*/ 4957 h 128885"/>
              <a:gd name="connsiteX1" fmla="*/ 117319 w 128885"/>
              <a:gd name="connsiteY1" fmla="*/ 81628 h 128885"/>
              <a:gd name="connsiteX2" fmla="*/ 116658 w 128885"/>
              <a:gd name="connsiteY2" fmla="*/ 117980 h 128885"/>
              <a:gd name="connsiteX3" fmla="*/ 116658 w 128885"/>
              <a:gd name="connsiteY3" fmla="*/ 117980 h 128885"/>
              <a:gd name="connsiteX4" fmla="*/ 80306 w 128885"/>
              <a:gd name="connsiteY4" fmla="*/ 118641 h 128885"/>
              <a:gd name="connsiteX5" fmla="*/ 4957 w 128885"/>
              <a:gd name="connsiteY5" fmla="*/ 43292 h 12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85" h="128885">
                <a:moveTo>
                  <a:pt x="40979" y="4957"/>
                </a:moveTo>
                <a:lnTo>
                  <a:pt x="117319" y="81628"/>
                </a:lnTo>
                <a:cubicBezTo>
                  <a:pt x="127233" y="91542"/>
                  <a:pt x="126903" y="107735"/>
                  <a:pt x="116658" y="117980"/>
                </a:cubicBezTo>
                <a:lnTo>
                  <a:pt x="116658" y="117980"/>
                </a:lnTo>
                <a:cubicBezTo>
                  <a:pt x="106413" y="128225"/>
                  <a:pt x="90220" y="128555"/>
                  <a:pt x="80306" y="118641"/>
                </a:cubicBezTo>
                <a:lnTo>
                  <a:pt x="4957" y="43292"/>
                </a:lnTo>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39" name="Freeform: Shape 248">
            <a:extLst>
              <a:ext uri="{FF2B5EF4-FFF2-40B4-BE49-F238E27FC236}">
                <a16:creationId xmlns:a16="http://schemas.microsoft.com/office/drawing/2014/main" id="{86441238-8A04-4280-9842-2E10F9328D2F}"/>
              </a:ext>
            </a:extLst>
          </p:cNvPr>
          <p:cNvSpPr/>
          <p:nvPr/>
        </p:nvSpPr>
        <p:spPr>
          <a:xfrm>
            <a:off x="1279360" y="3740814"/>
            <a:ext cx="198013" cy="279948"/>
          </a:xfrm>
          <a:custGeom>
            <a:avLst/>
            <a:gdLst>
              <a:gd name="connsiteX0" fmla="*/ 4097 w 237614"/>
              <a:gd name="connsiteY0" fmla="*/ 325013 h 335938"/>
              <a:gd name="connsiteX1" fmla="*/ 4097 w 237614"/>
              <a:gd name="connsiteY1" fmla="*/ 13110 h 335938"/>
              <a:gd name="connsiteX2" fmla="*/ 13110 w 237614"/>
              <a:gd name="connsiteY2" fmla="*/ 4097 h 335938"/>
              <a:gd name="connsiteX3" fmla="*/ 157317 w 237614"/>
              <a:gd name="connsiteY3" fmla="*/ 4097 h 335938"/>
              <a:gd name="connsiteX4" fmla="*/ 234064 w 237614"/>
              <a:gd name="connsiteY4" fmla="*/ 80844 h 335938"/>
              <a:gd name="connsiteX5" fmla="*/ 234064 w 237614"/>
              <a:gd name="connsiteY5" fmla="*/ 325013 h 335938"/>
              <a:gd name="connsiteX6" fmla="*/ 225051 w 237614"/>
              <a:gd name="connsiteY6" fmla="*/ 334026 h 335938"/>
              <a:gd name="connsiteX7" fmla="*/ 13110 w 237614"/>
              <a:gd name="connsiteY7" fmla="*/ 334026 h 335938"/>
              <a:gd name="connsiteX8" fmla="*/ 4097 w 237614"/>
              <a:gd name="connsiteY8" fmla="*/ 325013 h 33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335938">
                <a:moveTo>
                  <a:pt x="4097" y="325013"/>
                </a:moveTo>
                <a:lnTo>
                  <a:pt x="4097" y="13110"/>
                </a:lnTo>
                <a:cubicBezTo>
                  <a:pt x="4097" y="8194"/>
                  <a:pt x="8194" y="4097"/>
                  <a:pt x="13110" y="4097"/>
                </a:cubicBezTo>
                <a:lnTo>
                  <a:pt x="157317" y="4097"/>
                </a:lnTo>
                <a:lnTo>
                  <a:pt x="234064" y="80844"/>
                </a:lnTo>
                <a:lnTo>
                  <a:pt x="234064" y="325013"/>
                </a:lnTo>
                <a:cubicBezTo>
                  <a:pt x="234064" y="329930"/>
                  <a:pt x="229967" y="334026"/>
                  <a:pt x="225051" y="334026"/>
                </a:cubicBezTo>
                <a:lnTo>
                  <a:pt x="13110" y="334026"/>
                </a:lnTo>
                <a:cubicBezTo>
                  <a:pt x="8194" y="334026"/>
                  <a:pt x="4097" y="329930"/>
                  <a:pt x="4097" y="32501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0" name="Freeform: Shape 249">
            <a:extLst>
              <a:ext uri="{FF2B5EF4-FFF2-40B4-BE49-F238E27FC236}">
                <a16:creationId xmlns:a16="http://schemas.microsoft.com/office/drawing/2014/main" id="{4420061A-93CE-4FAE-B981-2DE495A7B825}"/>
              </a:ext>
            </a:extLst>
          </p:cNvPr>
          <p:cNvSpPr/>
          <p:nvPr/>
        </p:nvSpPr>
        <p:spPr>
          <a:xfrm>
            <a:off x="1407045" y="3740815"/>
            <a:ext cx="70556" cy="70556"/>
          </a:xfrm>
          <a:custGeom>
            <a:avLst/>
            <a:gdLst>
              <a:gd name="connsiteX0" fmla="*/ 4097 w 84667"/>
              <a:gd name="connsiteY0" fmla="*/ 80844 h 84667"/>
              <a:gd name="connsiteX1" fmla="*/ 80844 w 84667"/>
              <a:gd name="connsiteY1" fmla="*/ 80844 h 84667"/>
              <a:gd name="connsiteX2" fmla="*/ 4097 w 84667"/>
              <a:gd name="connsiteY2" fmla="*/ 4097 h 84667"/>
            </a:gdLst>
            <a:ahLst/>
            <a:cxnLst>
              <a:cxn ang="0">
                <a:pos x="connsiteX0" y="connsiteY0"/>
              </a:cxn>
              <a:cxn ang="0">
                <a:pos x="connsiteX1" y="connsiteY1"/>
              </a:cxn>
              <a:cxn ang="0">
                <a:pos x="connsiteX2" y="connsiteY2"/>
              </a:cxn>
            </a:cxnLst>
            <a:rect l="l" t="t" r="r" b="b"/>
            <a:pathLst>
              <a:path w="84667" h="84667">
                <a:moveTo>
                  <a:pt x="4097" y="80844"/>
                </a:moveTo>
                <a:lnTo>
                  <a:pt x="80844" y="80844"/>
                </a:lnTo>
                <a:lnTo>
                  <a:pt x="4097" y="4097"/>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1" name="Freeform: Shape 250">
            <a:extLst>
              <a:ext uri="{FF2B5EF4-FFF2-40B4-BE49-F238E27FC236}">
                <a16:creationId xmlns:a16="http://schemas.microsoft.com/office/drawing/2014/main" id="{000049FD-4FB4-4A23-A727-FC453F30B80F}"/>
              </a:ext>
            </a:extLst>
          </p:cNvPr>
          <p:cNvSpPr/>
          <p:nvPr/>
        </p:nvSpPr>
        <p:spPr>
          <a:xfrm>
            <a:off x="1307583" y="3856435"/>
            <a:ext cx="141113" cy="6828"/>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2" name="Freeform: Shape 251">
            <a:extLst>
              <a:ext uri="{FF2B5EF4-FFF2-40B4-BE49-F238E27FC236}">
                <a16:creationId xmlns:a16="http://schemas.microsoft.com/office/drawing/2014/main" id="{76315539-3CED-4E97-BBC0-F5F8630AD427}"/>
              </a:ext>
            </a:extLst>
          </p:cNvPr>
          <p:cNvSpPr/>
          <p:nvPr/>
        </p:nvSpPr>
        <p:spPr>
          <a:xfrm>
            <a:off x="1307583" y="3893762"/>
            <a:ext cx="141113" cy="6828"/>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3" name="Freeform: Shape 252">
            <a:extLst>
              <a:ext uri="{FF2B5EF4-FFF2-40B4-BE49-F238E27FC236}">
                <a16:creationId xmlns:a16="http://schemas.microsoft.com/office/drawing/2014/main" id="{28BE5113-3561-492F-B14A-432DFF81FA8C}"/>
              </a:ext>
            </a:extLst>
          </p:cNvPr>
          <p:cNvSpPr/>
          <p:nvPr/>
        </p:nvSpPr>
        <p:spPr>
          <a:xfrm>
            <a:off x="1307583" y="3931316"/>
            <a:ext cx="141113" cy="6828"/>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4" name="Freeform: Shape 253">
            <a:extLst>
              <a:ext uri="{FF2B5EF4-FFF2-40B4-BE49-F238E27FC236}">
                <a16:creationId xmlns:a16="http://schemas.microsoft.com/office/drawing/2014/main" id="{DB5AB247-FBA8-43DC-A696-6E2FE5073B99}"/>
              </a:ext>
            </a:extLst>
          </p:cNvPr>
          <p:cNvSpPr/>
          <p:nvPr/>
        </p:nvSpPr>
        <p:spPr>
          <a:xfrm>
            <a:off x="1307583" y="3968870"/>
            <a:ext cx="141113" cy="6828"/>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5" name="Freeform: Shape 254">
            <a:extLst>
              <a:ext uri="{FF2B5EF4-FFF2-40B4-BE49-F238E27FC236}">
                <a16:creationId xmlns:a16="http://schemas.microsoft.com/office/drawing/2014/main" id="{981490FC-E5A0-4104-93F5-AF7ADE4458F2}"/>
              </a:ext>
            </a:extLst>
          </p:cNvPr>
          <p:cNvSpPr/>
          <p:nvPr/>
        </p:nvSpPr>
        <p:spPr>
          <a:xfrm>
            <a:off x="1307583" y="3818881"/>
            <a:ext cx="81936" cy="6828"/>
          </a:xfrm>
          <a:custGeom>
            <a:avLst/>
            <a:gdLst>
              <a:gd name="connsiteX0" fmla="*/ 4097 w 98323"/>
              <a:gd name="connsiteY0" fmla="*/ 4097 h 8193"/>
              <a:gd name="connsiteX1" fmla="*/ 96138 w 98323"/>
              <a:gd name="connsiteY1" fmla="*/ 4097 h 8193"/>
            </a:gdLst>
            <a:ahLst/>
            <a:cxnLst>
              <a:cxn ang="0">
                <a:pos x="connsiteX0" y="connsiteY0"/>
              </a:cxn>
              <a:cxn ang="0">
                <a:pos x="connsiteX1" y="connsiteY1"/>
              </a:cxn>
            </a:cxnLst>
            <a:rect l="l" t="t" r="r" b="b"/>
            <a:pathLst>
              <a:path w="98323" h="8193">
                <a:moveTo>
                  <a:pt x="4097" y="4097"/>
                </a:moveTo>
                <a:lnTo>
                  <a:pt x="96138"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6" name="Freeform 10">
            <a:extLst>
              <a:ext uri="{FF2B5EF4-FFF2-40B4-BE49-F238E27FC236}">
                <a16:creationId xmlns:a16="http://schemas.microsoft.com/office/drawing/2014/main" id="{1133A60A-7D15-42EC-8916-4B1490FB6C6A}"/>
              </a:ext>
            </a:extLst>
          </p:cNvPr>
          <p:cNvSpPr>
            <a:spLocks/>
          </p:cNvSpPr>
          <p:nvPr/>
        </p:nvSpPr>
        <p:spPr bwMode="auto">
          <a:xfrm>
            <a:off x="1042468" y="4072295"/>
            <a:ext cx="694101" cy="128177"/>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833" dirty="0">
                <a:solidFill>
                  <a:srgbClr val="FFFFFF"/>
                </a:solidFill>
                <a:latin typeface="Amazon Ember"/>
              </a:rPr>
              <a:t>Business Data </a:t>
            </a:r>
          </a:p>
        </p:txBody>
      </p:sp>
      <p:sp>
        <p:nvSpPr>
          <p:cNvPr id="147" name="Freeform: Shape 248">
            <a:extLst>
              <a:ext uri="{FF2B5EF4-FFF2-40B4-BE49-F238E27FC236}">
                <a16:creationId xmlns:a16="http://schemas.microsoft.com/office/drawing/2014/main" id="{E8D73BAF-23AE-4503-BE8D-64F1F2A45A52}"/>
              </a:ext>
            </a:extLst>
          </p:cNvPr>
          <p:cNvSpPr/>
          <p:nvPr/>
        </p:nvSpPr>
        <p:spPr>
          <a:xfrm>
            <a:off x="2128147" y="3748780"/>
            <a:ext cx="198013" cy="279948"/>
          </a:xfrm>
          <a:custGeom>
            <a:avLst/>
            <a:gdLst>
              <a:gd name="connsiteX0" fmla="*/ 4097 w 237614"/>
              <a:gd name="connsiteY0" fmla="*/ 325013 h 335938"/>
              <a:gd name="connsiteX1" fmla="*/ 4097 w 237614"/>
              <a:gd name="connsiteY1" fmla="*/ 13110 h 335938"/>
              <a:gd name="connsiteX2" fmla="*/ 13110 w 237614"/>
              <a:gd name="connsiteY2" fmla="*/ 4097 h 335938"/>
              <a:gd name="connsiteX3" fmla="*/ 157317 w 237614"/>
              <a:gd name="connsiteY3" fmla="*/ 4097 h 335938"/>
              <a:gd name="connsiteX4" fmla="*/ 234064 w 237614"/>
              <a:gd name="connsiteY4" fmla="*/ 80844 h 335938"/>
              <a:gd name="connsiteX5" fmla="*/ 234064 w 237614"/>
              <a:gd name="connsiteY5" fmla="*/ 325013 h 335938"/>
              <a:gd name="connsiteX6" fmla="*/ 225051 w 237614"/>
              <a:gd name="connsiteY6" fmla="*/ 334026 h 335938"/>
              <a:gd name="connsiteX7" fmla="*/ 13110 w 237614"/>
              <a:gd name="connsiteY7" fmla="*/ 334026 h 335938"/>
              <a:gd name="connsiteX8" fmla="*/ 4097 w 237614"/>
              <a:gd name="connsiteY8" fmla="*/ 325013 h 33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14" h="335938">
                <a:moveTo>
                  <a:pt x="4097" y="325013"/>
                </a:moveTo>
                <a:lnTo>
                  <a:pt x="4097" y="13110"/>
                </a:lnTo>
                <a:cubicBezTo>
                  <a:pt x="4097" y="8194"/>
                  <a:pt x="8194" y="4097"/>
                  <a:pt x="13110" y="4097"/>
                </a:cubicBezTo>
                <a:lnTo>
                  <a:pt x="157317" y="4097"/>
                </a:lnTo>
                <a:lnTo>
                  <a:pt x="234064" y="80844"/>
                </a:lnTo>
                <a:lnTo>
                  <a:pt x="234064" y="325013"/>
                </a:lnTo>
                <a:cubicBezTo>
                  <a:pt x="234064" y="329930"/>
                  <a:pt x="229967" y="334026"/>
                  <a:pt x="225051" y="334026"/>
                </a:cubicBezTo>
                <a:lnTo>
                  <a:pt x="13110" y="334026"/>
                </a:lnTo>
                <a:cubicBezTo>
                  <a:pt x="8194" y="334026"/>
                  <a:pt x="4097" y="329930"/>
                  <a:pt x="4097" y="325013"/>
                </a:cubicBez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8" name="Freeform: Shape 249">
            <a:extLst>
              <a:ext uri="{FF2B5EF4-FFF2-40B4-BE49-F238E27FC236}">
                <a16:creationId xmlns:a16="http://schemas.microsoft.com/office/drawing/2014/main" id="{5AB777AC-CB5F-431B-A873-51A3C01C7693}"/>
              </a:ext>
            </a:extLst>
          </p:cNvPr>
          <p:cNvSpPr/>
          <p:nvPr/>
        </p:nvSpPr>
        <p:spPr>
          <a:xfrm>
            <a:off x="2255831" y="3748780"/>
            <a:ext cx="70556" cy="70556"/>
          </a:xfrm>
          <a:custGeom>
            <a:avLst/>
            <a:gdLst>
              <a:gd name="connsiteX0" fmla="*/ 4097 w 84667"/>
              <a:gd name="connsiteY0" fmla="*/ 80844 h 84667"/>
              <a:gd name="connsiteX1" fmla="*/ 80844 w 84667"/>
              <a:gd name="connsiteY1" fmla="*/ 80844 h 84667"/>
              <a:gd name="connsiteX2" fmla="*/ 4097 w 84667"/>
              <a:gd name="connsiteY2" fmla="*/ 4097 h 84667"/>
            </a:gdLst>
            <a:ahLst/>
            <a:cxnLst>
              <a:cxn ang="0">
                <a:pos x="connsiteX0" y="connsiteY0"/>
              </a:cxn>
              <a:cxn ang="0">
                <a:pos x="connsiteX1" y="connsiteY1"/>
              </a:cxn>
              <a:cxn ang="0">
                <a:pos x="connsiteX2" y="connsiteY2"/>
              </a:cxn>
            </a:cxnLst>
            <a:rect l="l" t="t" r="r" b="b"/>
            <a:pathLst>
              <a:path w="84667" h="84667">
                <a:moveTo>
                  <a:pt x="4097" y="80844"/>
                </a:moveTo>
                <a:lnTo>
                  <a:pt x="80844" y="80844"/>
                </a:lnTo>
                <a:lnTo>
                  <a:pt x="4097" y="4097"/>
                </a:lnTo>
                <a:close/>
              </a:path>
            </a:pathLst>
          </a:custGeom>
          <a:noFill/>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49" name="Freeform: Shape 250">
            <a:extLst>
              <a:ext uri="{FF2B5EF4-FFF2-40B4-BE49-F238E27FC236}">
                <a16:creationId xmlns:a16="http://schemas.microsoft.com/office/drawing/2014/main" id="{EB9EA6DF-C3B6-48B5-90E4-E601C19704DD}"/>
              </a:ext>
            </a:extLst>
          </p:cNvPr>
          <p:cNvSpPr/>
          <p:nvPr/>
        </p:nvSpPr>
        <p:spPr>
          <a:xfrm>
            <a:off x="2156369" y="3864401"/>
            <a:ext cx="141113" cy="6828"/>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0" name="Freeform: Shape 251">
            <a:extLst>
              <a:ext uri="{FF2B5EF4-FFF2-40B4-BE49-F238E27FC236}">
                <a16:creationId xmlns:a16="http://schemas.microsoft.com/office/drawing/2014/main" id="{4E3EFC63-BDEF-4064-A03B-02EFFEAB494D}"/>
              </a:ext>
            </a:extLst>
          </p:cNvPr>
          <p:cNvSpPr/>
          <p:nvPr/>
        </p:nvSpPr>
        <p:spPr>
          <a:xfrm>
            <a:off x="2156369" y="3901728"/>
            <a:ext cx="141113" cy="6828"/>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1" name="Freeform: Shape 252">
            <a:extLst>
              <a:ext uri="{FF2B5EF4-FFF2-40B4-BE49-F238E27FC236}">
                <a16:creationId xmlns:a16="http://schemas.microsoft.com/office/drawing/2014/main" id="{1FC8454F-3BE3-42A9-AD3A-AA3959DB1ADF}"/>
              </a:ext>
            </a:extLst>
          </p:cNvPr>
          <p:cNvSpPr/>
          <p:nvPr/>
        </p:nvSpPr>
        <p:spPr>
          <a:xfrm>
            <a:off x="2156369" y="3939282"/>
            <a:ext cx="141113" cy="6828"/>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2" name="Freeform: Shape 253">
            <a:extLst>
              <a:ext uri="{FF2B5EF4-FFF2-40B4-BE49-F238E27FC236}">
                <a16:creationId xmlns:a16="http://schemas.microsoft.com/office/drawing/2014/main" id="{7F06F584-D655-4FC4-8344-573C54871BF9}"/>
              </a:ext>
            </a:extLst>
          </p:cNvPr>
          <p:cNvSpPr/>
          <p:nvPr/>
        </p:nvSpPr>
        <p:spPr>
          <a:xfrm>
            <a:off x="2156369" y="3976836"/>
            <a:ext cx="141113" cy="6828"/>
          </a:xfrm>
          <a:custGeom>
            <a:avLst/>
            <a:gdLst>
              <a:gd name="connsiteX0" fmla="*/ 4097 w 169334"/>
              <a:gd name="connsiteY0" fmla="*/ 4097 h 8193"/>
              <a:gd name="connsiteX1" fmla="*/ 166330 w 169334"/>
              <a:gd name="connsiteY1" fmla="*/ 4097 h 8193"/>
            </a:gdLst>
            <a:ahLst/>
            <a:cxnLst>
              <a:cxn ang="0">
                <a:pos x="connsiteX0" y="connsiteY0"/>
              </a:cxn>
              <a:cxn ang="0">
                <a:pos x="connsiteX1" y="connsiteY1"/>
              </a:cxn>
            </a:cxnLst>
            <a:rect l="l" t="t" r="r" b="b"/>
            <a:pathLst>
              <a:path w="169334" h="8193">
                <a:moveTo>
                  <a:pt x="4097" y="4097"/>
                </a:moveTo>
                <a:lnTo>
                  <a:pt x="166330"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3" name="Freeform: Shape 254">
            <a:extLst>
              <a:ext uri="{FF2B5EF4-FFF2-40B4-BE49-F238E27FC236}">
                <a16:creationId xmlns:a16="http://schemas.microsoft.com/office/drawing/2014/main" id="{B6655778-C601-415F-96F3-8BAEB1D8AC08}"/>
              </a:ext>
            </a:extLst>
          </p:cNvPr>
          <p:cNvSpPr/>
          <p:nvPr/>
        </p:nvSpPr>
        <p:spPr>
          <a:xfrm>
            <a:off x="2156370" y="3826847"/>
            <a:ext cx="81936" cy="6828"/>
          </a:xfrm>
          <a:custGeom>
            <a:avLst/>
            <a:gdLst>
              <a:gd name="connsiteX0" fmla="*/ 4097 w 98323"/>
              <a:gd name="connsiteY0" fmla="*/ 4097 h 8193"/>
              <a:gd name="connsiteX1" fmla="*/ 96138 w 98323"/>
              <a:gd name="connsiteY1" fmla="*/ 4097 h 8193"/>
            </a:gdLst>
            <a:ahLst/>
            <a:cxnLst>
              <a:cxn ang="0">
                <a:pos x="connsiteX0" y="connsiteY0"/>
              </a:cxn>
              <a:cxn ang="0">
                <a:pos x="connsiteX1" y="connsiteY1"/>
              </a:cxn>
            </a:cxnLst>
            <a:rect l="l" t="t" r="r" b="b"/>
            <a:pathLst>
              <a:path w="98323" h="8193">
                <a:moveTo>
                  <a:pt x="4097" y="4097"/>
                </a:moveTo>
                <a:lnTo>
                  <a:pt x="96138" y="4097"/>
                </a:lnTo>
              </a:path>
            </a:pathLst>
          </a:custGeom>
          <a:ln w="19050" cap="flat">
            <a:solidFill>
              <a:schemeClr val="tx1"/>
            </a:solidFill>
            <a:prstDash val="solid"/>
            <a:round/>
          </a:ln>
        </p:spPr>
        <p:txBody>
          <a:bodyPr rtlCol="0" anchor="ctr"/>
          <a:lstStyle/>
          <a:p>
            <a:pPr defTabSz="609576">
              <a:defRPr/>
            </a:pPr>
            <a:endParaRPr lang="en-US" sz="2400" dirty="0">
              <a:solidFill>
                <a:srgbClr val="FFFFFF"/>
              </a:solidFill>
              <a:latin typeface="Amazon Ember"/>
            </a:endParaRPr>
          </a:p>
        </p:txBody>
      </p:sp>
      <p:sp>
        <p:nvSpPr>
          <p:cNvPr id="154" name="Freeform 10">
            <a:extLst>
              <a:ext uri="{FF2B5EF4-FFF2-40B4-BE49-F238E27FC236}">
                <a16:creationId xmlns:a16="http://schemas.microsoft.com/office/drawing/2014/main" id="{09A97A23-506B-47D8-BAFB-9E9E23DF2F08}"/>
              </a:ext>
            </a:extLst>
          </p:cNvPr>
          <p:cNvSpPr>
            <a:spLocks/>
          </p:cNvSpPr>
          <p:nvPr/>
        </p:nvSpPr>
        <p:spPr bwMode="auto">
          <a:xfrm>
            <a:off x="2105899" y="4077714"/>
            <a:ext cx="242054" cy="128177"/>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833" dirty="0">
                <a:solidFill>
                  <a:srgbClr val="FFFFFF"/>
                </a:solidFill>
                <a:latin typeface="Amazon Ember"/>
              </a:rPr>
              <a:t>ITSM</a:t>
            </a:r>
          </a:p>
        </p:txBody>
      </p:sp>
      <p:cxnSp>
        <p:nvCxnSpPr>
          <p:cNvPr id="155" name="Straight Connector 154">
            <a:extLst>
              <a:ext uri="{FF2B5EF4-FFF2-40B4-BE49-F238E27FC236}">
                <a16:creationId xmlns:a16="http://schemas.microsoft.com/office/drawing/2014/main" id="{83614832-2FC7-493D-84A4-C829A65BA3C0}"/>
              </a:ext>
            </a:extLst>
          </p:cNvPr>
          <p:cNvCxnSpPr>
            <a:cxnSpLocks/>
          </p:cNvCxnSpPr>
          <p:nvPr/>
        </p:nvCxnSpPr>
        <p:spPr>
          <a:xfrm flipV="1">
            <a:off x="4380078" y="2502791"/>
            <a:ext cx="3" cy="2124128"/>
          </a:xfrm>
          <a:prstGeom prst="line">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310C83F7-9165-4A00-A618-D7E474D9F213}"/>
              </a:ext>
            </a:extLst>
          </p:cNvPr>
          <p:cNvSpPr/>
          <p:nvPr/>
        </p:nvSpPr>
        <p:spPr>
          <a:xfrm>
            <a:off x="213732" y="4626920"/>
            <a:ext cx="11708781" cy="1673214"/>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57" name="Freeform 10">
            <a:extLst>
              <a:ext uri="{FF2B5EF4-FFF2-40B4-BE49-F238E27FC236}">
                <a16:creationId xmlns:a16="http://schemas.microsoft.com/office/drawing/2014/main" id="{2E81D852-DED6-4377-9870-3E330641BF4E}"/>
              </a:ext>
            </a:extLst>
          </p:cNvPr>
          <p:cNvSpPr>
            <a:spLocks/>
          </p:cNvSpPr>
          <p:nvPr/>
        </p:nvSpPr>
        <p:spPr bwMode="auto">
          <a:xfrm>
            <a:off x="2833185" y="4236348"/>
            <a:ext cx="3093797" cy="256545"/>
          </a:xfrm>
          <a:prstGeom prst="rect">
            <a:avLst/>
          </a:prstGeom>
          <a:solidFill>
            <a:schemeClr val="bg2"/>
          </a:solid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667" dirty="0">
                <a:solidFill>
                  <a:srgbClr val="FFFFFF"/>
                </a:solidFill>
                <a:latin typeface="Amazon Ember"/>
              </a:rPr>
              <a:t>Tooling &amp; Prescriptive Guidance</a:t>
            </a:r>
          </a:p>
        </p:txBody>
      </p:sp>
      <p:sp>
        <p:nvSpPr>
          <p:cNvPr id="158" name="Freeform 10">
            <a:extLst>
              <a:ext uri="{FF2B5EF4-FFF2-40B4-BE49-F238E27FC236}">
                <a16:creationId xmlns:a16="http://schemas.microsoft.com/office/drawing/2014/main" id="{08CEDB15-5EE0-497E-8930-1E2C5832821A}"/>
              </a:ext>
            </a:extLst>
          </p:cNvPr>
          <p:cNvSpPr>
            <a:spLocks/>
          </p:cNvSpPr>
          <p:nvPr/>
        </p:nvSpPr>
        <p:spPr bwMode="auto">
          <a:xfrm>
            <a:off x="6774702" y="3545102"/>
            <a:ext cx="2165657" cy="153888"/>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Business and Technical Requirements</a:t>
            </a:r>
          </a:p>
        </p:txBody>
      </p:sp>
      <p:sp>
        <p:nvSpPr>
          <p:cNvPr id="159" name="Oval 158">
            <a:extLst>
              <a:ext uri="{FF2B5EF4-FFF2-40B4-BE49-F238E27FC236}">
                <a16:creationId xmlns:a16="http://schemas.microsoft.com/office/drawing/2014/main" id="{68FB59AE-84F3-4364-BAA0-A41E316D6B8E}"/>
              </a:ext>
            </a:extLst>
          </p:cNvPr>
          <p:cNvSpPr>
            <a:spLocks noChangeAspect="1"/>
          </p:cNvSpPr>
          <p:nvPr/>
        </p:nvSpPr>
        <p:spPr bwMode="auto">
          <a:xfrm>
            <a:off x="9458803" y="3786459"/>
            <a:ext cx="152400" cy="152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81000" tIns="0" rIns="0" bIns="0" numCol="1" spcCol="0" rtlCol="0" fromWordArt="0" anchor="ctr" anchorCtr="0" forceAA="0" compatLnSpc="1">
            <a:prstTxWarp prst="textNoShape">
              <a:avLst/>
            </a:prstTxWarp>
            <a:noAutofit/>
          </a:bodyPr>
          <a:lstStyle/>
          <a:p>
            <a:pPr defTabSz="777029" fontAlgn="base">
              <a:spcBef>
                <a:spcPct val="0"/>
              </a:spcBef>
              <a:spcAft>
                <a:spcPct val="0"/>
              </a:spcAft>
              <a:defRPr/>
            </a:pPr>
            <a:r>
              <a:rPr lang="en-US" sz="1667" dirty="0">
                <a:solidFill>
                  <a:srgbClr val="FFFFFF"/>
                </a:solidFill>
                <a:latin typeface="Amazon Ember"/>
                <a:ea typeface="Segoe UI" pitchFamily="34" charset="0"/>
                <a:cs typeface="Segoe UI" pitchFamily="34" charset="0"/>
              </a:rPr>
              <a:t>Wave Plan</a:t>
            </a:r>
          </a:p>
        </p:txBody>
      </p:sp>
      <p:cxnSp>
        <p:nvCxnSpPr>
          <p:cNvPr id="160" name="Straight Arrow Connector 159">
            <a:extLst>
              <a:ext uri="{FF2B5EF4-FFF2-40B4-BE49-F238E27FC236}">
                <a16:creationId xmlns:a16="http://schemas.microsoft.com/office/drawing/2014/main" id="{65D322D8-BBB9-4654-8F5B-07BAB7C1FA1D}"/>
              </a:ext>
            </a:extLst>
          </p:cNvPr>
          <p:cNvCxnSpPr>
            <a:cxnSpLocks/>
          </p:cNvCxnSpPr>
          <p:nvPr/>
        </p:nvCxnSpPr>
        <p:spPr>
          <a:xfrm>
            <a:off x="7365260" y="2377633"/>
            <a:ext cx="1808878" cy="0"/>
          </a:xfrm>
          <a:prstGeom prst="straightConnector1">
            <a:avLst/>
          </a:prstGeom>
          <a:ln w="38100">
            <a:solidFill>
              <a:schemeClr val="accent1"/>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3D966E5-3EF6-46B7-B5EC-514D10A6E379}"/>
              </a:ext>
            </a:extLst>
          </p:cNvPr>
          <p:cNvCxnSpPr>
            <a:cxnSpLocks/>
          </p:cNvCxnSpPr>
          <p:nvPr/>
        </p:nvCxnSpPr>
        <p:spPr>
          <a:xfrm>
            <a:off x="7378891" y="2850227"/>
            <a:ext cx="1808878" cy="0"/>
          </a:xfrm>
          <a:prstGeom prst="straightConnector1">
            <a:avLst/>
          </a:prstGeom>
          <a:ln w="38100">
            <a:solidFill>
              <a:schemeClr val="accent1"/>
            </a:solidFill>
            <a:prstDash val="solid"/>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62" name="Freeform 10">
            <a:extLst>
              <a:ext uri="{FF2B5EF4-FFF2-40B4-BE49-F238E27FC236}">
                <a16:creationId xmlns:a16="http://schemas.microsoft.com/office/drawing/2014/main" id="{44200E7B-B074-4B79-BFC9-CE9C0559B9CD}"/>
              </a:ext>
            </a:extLst>
          </p:cNvPr>
          <p:cNvSpPr>
            <a:spLocks/>
          </p:cNvSpPr>
          <p:nvPr/>
        </p:nvSpPr>
        <p:spPr bwMode="auto">
          <a:xfrm>
            <a:off x="1507787" y="1132214"/>
            <a:ext cx="1240725" cy="153888"/>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Identify Data Sources</a:t>
            </a:r>
          </a:p>
        </p:txBody>
      </p:sp>
      <p:sp>
        <p:nvSpPr>
          <p:cNvPr id="163" name="Freeform 10">
            <a:extLst>
              <a:ext uri="{FF2B5EF4-FFF2-40B4-BE49-F238E27FC236}">
                <a16:creationId xmlns:a16="http://schemas.microsoft.com/office/drawing/2014/main" id="{166B86D3-EEC6-4FF8-8A46-542792CE21A7}"/>
              </a:ext>
            </a:extLst>
          </p:cNvPr>
          <p:cNvSpPr>
            <a:spLocks/>
          </p:cNvSpPr>
          <p:nvPr/>
        </p:nvSpPr>
        <p:spPr bwMode="auto">
          <a:xfrm>
            <a:off x="5751248" y="1137835"/>
            <a:ext cx="2513509" cy="307777"/>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Validate Scope and Rationalize Information</a:t>
            </a:r>
          </a:p>
          <a:p>
            <a:pPr algn="ctr" defTabSz="609576">
              <a:defRPr/>
            </a:pPr>
            <a:r>
              <a:rPr lang="en-US" sz="1000" dirty="0">
                <a:solidFill>
                  <a:srgbClr val="FFFFFF"/>
                </a:solidFill>
                <a:latin typeface="Amazon Ember"/>
              </a:rPr>
              <a:t>-Establish Single Source of Truth-</a:t>
            </a:r>
          </a:p>
        </p:txBody>
      </p:sp>
      <p:sp>
        <p:nvSpPr>
          <p:cNvPr id="164" name="Freeform 10">
            <a:extLst>
              <a:ext uri="{FF2B5EF4-FFF2-40B4-BE49-F238E27FC236}">
                <a16:creationId xmlns:a16="http://schemas.microsoft.com/office/drawing/2014/main" id="{E3B40B08-73BF-4051-A146-D69EFE621BB1}"/>
              </a:ext>
            </a:extLst>
          </p:cNvPr>
          <p:cNvSpPr>
            <a:spLocks/>
          </p:cNvSpPr>
          <p:nvPr/>
        </p:nvSpPr>
        <p:spPr bwMode="auto">
          <a:xfrm>
            <a:off x="9931083" y="1144415"/>
            <a:ext cx="997069" cy="153888"/>
          </a:xfrm>
          <a:prstGeom prst="rect">
            <a:avLst/>
          </a:prstGeom>
          <a:noFill/>
          <a:ln w="19050">
            <a:noFill/>
            <a:round/>
            <a:headEnd/>
            <a:tailEnd/>
          </a:ln>
        </p:spPr>
        <p:txBody>
          <a:bodyPr vert="horz" wrap="none" lIns="0" tIns="0" rIns="0" bIns="0" numCol="1" anchor="ctr" anchorCtr="0" compatLnSpc="1">
            <a:prstTxWarp prst="textNoShape">
              <a:avLst/>
            </a:prstTxWarp>
            <a:spAutoFit/>
          </a:bodyPr>
          <a:lstStyle/>
          <a:p>
            <a:pPr algn="ctr" defTabSz="609576">
              <a:defRPr/>
            </a:pPr>
            <a:r>
              <a:rPr lang="en-US" sz="1000" dirty="0">
                <a:solidFill>
                  <a:srgbClr val="FFFFFF"/>
                </a:solidFill>
                <a:latin typeface="Amazon Ember"/>
              </a:rPr>
              <a:t>Analyze and Plan</a:t>
            </a:r>
          </a:p>
        </p:txBody>
      </p:sp>
      <p:pic>
        <p:nvPicPr>
          <p:cNvPr id="165" name="Picture 164">
            <a:extLst>
              <a:ext uri="{FF2B5EF4-FFF2-40B4-BE49-F238E27FC236}">
                <a16:creationId xmlns:a16="http://schemas.microsoft.com/office/drawing/2014/main" id="{6983DE62-41D7-434E-8FE3-19140CEAEE44}"/>
              </a:ext>
            </a:extLst>
          </p:cNvPr>
          <p:cNvPicPr>
            <a:picLocks noChangeAspect="1"/>
          </p:cNvPicPr>
          <p:nvPr/>
        </p:nvPicPr>
        <p:blipFill>
          <a:blip r:embed="rId8"/>
          <a:stretch>
            <a:fillRect/>
          </a:stretch>
        </p:blipFill>
        <p:spPr>
          <a:xfrm>
            <a:off x="9234988" y="4706023"/>
            <a:ext cx="447633" cy="442668"/>
          </a:xfrm>
          <a:prstGeom prst="rect">
            <a:avLst/>
          </a:prstGeom>
          <a:ln w="19050">
            <a:noFill/>
          </a:ln>
          <a:effectLst>
            <a:outerShdw blurRad="63500" sx="102000" sy="102000" algn="ctr" rotWithShape="0">
              <a:prstClr val="black">
                <a:alpha val="40000"/>
              </a:prstClr>
            </a:outerShdw>
          </a:effectLst>
        </p:spPr>
      </p:pic>
      <p:sp>
        <p:nvSpPr>
          <p:cNvPr id="166" name="TextBox 165">
            <a:extLst>
              <a:ext uri="{FF2B5EF4-FFF2-40B4-BE49-F238E27FC236}">
                <a16:creationId xmlns:a16="http://schemas.microsoft.com/office/drawing/2014/main" id="{95F315C9-F176-4FFF-9DBA-ABAFECCFDDB4}"/>
              </a:ext>
            </a:extLst>
          </p:cNvPr>
          <p:cNvSpPr txBox="1"/>
          <p:nvPr/>
        </p:nvSpPr>
        <p:spPr>
          <a:xfrm>
            <a:off x="8906458" y="5182459"/>
            <a:ext cx="1117294" cy="184602"/>
          </a:xfrm>
          <a:prstGeom prst="rect">
            <a:avLst/>
          </a:prstGeom>
          <a:noFill/>
        </p:spPr>
        <p:txBody>
          <a:bodyPr wrap="none" lIns="0" tIns="0" rIns="0" bIns="0" rtlCol="0">
            <a:spAutoFit/>
          </a:bodyPr>
          <a:lstStyle/>
          <a:p>
            <a:pPr defTabSz="609576">
              <a:lnSpc>
                <a:spcPct val="90000"/>
              </a:lnSpc>
              <a:spcAft>
                <a:spcPts val="1500"/>
              </a:spcAft>
              <a:defRPr/>
            </a:pPr>
            <a:r>
              <a:rPr lang="en-US" sz="1333" dirty="0">
                <a:solidFill>
                  <a:srgbClr val="FFFFFF"/>
                </a:solidFill>
                <a:latin typeface="Amazon Ember"/>
              </a:rPr>
              <a:t>Migration Hub</a:t>
            </a:r>
          </a:p>
        </p:txBody>
      </p:sp>
      <p:pic>
        <p:nvPicPr>
          <p:cNvPr id="167" name="Picture 166">
            <a:extLst>
              <a:ext uri="{FF2B5EF4-FFF2-40B4-BE49-F238E27FC236}">
                <a16:creationId xmlns:a16="http://schemas.microsoft.com/office/drawing/2014/main" id="{CE209E63-EE62-49F1-909B-67E9F832F053}"/>
              </a:ext>
            </a:extLst>
          </p:cNvPr>
          <p:cNvPicPr>
            <a:picLocks noChangeAspect="1"/>
          </p:cNvPicPr>
          <p:nvPr/>
        </p:nvPicPr>
        <p:blipFill>
          <a:blip r:embed="rId9"/>
          <a:stretch>
            <a:fillRect/>
          </a:stretch>
        </p:blipFill>
        <p:spPr>
          <a:xfrm>
            <a:off x="7373184" y="5734511"/>
            <a:ext cx="1400048" cy="260009"/>
          </a:xfrm>
          <a:prstGeom prst="rect">
            <a:avLst/>
          </a:prstGeom>
          <a:solidFill>
            <a:schemeClr val="tx2"/>
          </a:solidFill>
        </p:spPr>
      </p:pic>
      <p:pic>
        <p:nvPicPr>
          <p:cNvPr id="168" name="Picture 167">
            <a:extLst>
              <a:ext uri="{FF2B5EF4-FFF2-40B4-BE49-F238E27FC236}">
                <a16:creationId xmlns:a16="http://schemas.microsoft.com/office/drawing/2014/main" id="{44508990-37AC-47A4-AD15-0FA5D13FD325}"/>
              </a:ext>
            </a:extLst>
          </p:cNvPr>
          <p:cNvPicPr>
            <a:picLocks noChangeAspect="1"/>
          </p:cNvPicPr>
          <p:nvPr/>
        </p:nvPicPr>
        <p:blipFill>
          <a:blip r:embed="rId10"/>
          <a:stretch>
            <a:fillRect/>
          </a:stretch>
        </p:blipFill>
        <p:spPr>
          <a:xfrm>
            <a:off x="3937810" y="5725060"/>
            <a:ext cx="1458174" cy="252305"/>
          </a:xfrm>
          <a:prstGeom prst="rect">
            <a:avLst/>
          </a:prstGeom>
        </p:spPr>
      </p:pic>
      <p:sp>
        <p:nvSpPr>
          <p:cNvPr id="169" name="Oval 168">
            <a:extLst>
              <a:ext uri="{FF2B5EF4-FFF2-40B4-BE49-F238E27FC236}">
                <a16:creationId xmlns:a16="http://schemas.microsoft.com/office/drawing/2014/main" id="{4D0027E0-26B3-4CA3-94E1-A8CA93276165}"/>
              </a:ext>
            </a:extLst>
          </p:cNvPr>
          <p:cNvSpPr>
            <a:spLocks noChangeAspect="1"/>
          </p:cNvSpPr>
          <p:nvPr/>
        </p:nvSpPr>
        <p:spPr bwMode="auto">
          <a:xfrm>
            <a:off x="9451078" y="1542070"/>
            <a:ext cx="152400" cy="152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81000" tIns="0" rIns="0" bIns="0" numCol="1" spcCol="0" rtlCol="0" fromWordArt="0" anchor="ctr" anchorCtr="0" forceAA="0" compatLnSpc="1">
            <a:prstTxWarp prst="textNoShape">
              <a:avLst/>
            </a:prstTxWarp>
            <a:noAutofit/>
          </a:bodyPr>
          <a:lstStyle/>
          <a:p>
            <a:pPr defTabSz="777029" fontAlgn="base">
              <a:spcBef>
                <a:spcPct val="0"/>
              </a:spcBef>
              <a:spcAft>
                <a:spcPct val="0"/>
              </a:spcAft>
              <a:defRPr/>
            </a:pPr>
            <a:r>
              <a:rPr lang="en-US" sz="1667" dirty="0">
                <a:solidFill>
                  <a:srgbClr val="FFFFFF"/>
                </a:solidFill>
                <a:latin typeface="Amazon Ember"/>
                <a:ea typeface="Segoe UI" pitchFamily="34" charset="0"/>
                <a:cs typeface="Segoe UI" pitchFamily="34" charset="0"/>
              </a:rPr>
              <a:t>Business Alignment</a:t>
            </a:r>
            <a:endParaRPr lang="en-US" sz="2000" dirty="0">
              <a:solidFill>
                <a:srgbClr val="FFFFFF"/>
              </a:solidFill>
              <a:latin typeface="Amazon Ember"/>
              <a:ea typeface="Segoe UI" pitchFamily="34" charset="0"/>
              <a:cs typeface="Segoe UI" pitchFamily="34" charset="0"/>
            </a:endParaRPr>
          </a:p>
        </p:txBody>
      </p:sp>
      <p:sp>
        <p:nvSpPr>
          <p:cNvPr id="170" name="Oval 169">
            <a:extLst>
              <a:ext uri="{FF2B5EF4-FFF2-40B4-BE49-F238E27FC236}">
                <a16:creationId xmlns:a16="http://schemas.microsoft.com/office/drawing/2014/main" id="{DB693D02-051E-49D0-8459-B3389177074E}"/>
              </a:ext>
            </a:extLst>
          </p:cNvPr>
          <p:cNvSpPr>
            <a:spLocks noChangeAspect="1"/>
          </p:cNvSpPr>
          <p:nvPr/>
        </p:nvSpPr>
        <p:spPr bwMode="auto">
          <a:xfrm>
            <a:off x="9458878" y="2828056"/>
            <a:ext cx="152400" cy="152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81000" tIns="0" rIns="0" bIns="0" numCol="1" spcCol="0" rtlCol="0" fromWordArt="0" anchor="ctr" anchorCtr="0" forceAA="0" compatLnSpc="1">
            <a:prstTxWarp prst="textNoShape">
              <a:avLst/>
            </a:prstTxWarp>
            <a:noAutofit/>
          </a:bodyPr>
          <a:lstStyle/>
          <a:p>
            <a:pPr defTabSz="777029" fontAlgn="base">
              <a:spcBef>
                <a:spcPct val="0"/>
              </a:spcBef>
              <a:spcAft>
                <a:spcPct val="0"/>
              </a:spcAft>
              <a:defRPr/>
            </a:pPr>
            <a:r>
              <a:rPr lang="en-US" sz="1667" dirty="0">
                <a:solidFill>
                  <a:srgbClr val="FFFFFF"/>
                </a:solidFill>
                <a:ea typeface="Segoe UI" pitchFamily="34" charset="0"/>
                <a:cs typeface="Segoe UI" pitchFamily="34" charset="0"/>
              </a:rPr>
              <a:t>Target Architecture </a:t>
            </a:r>
            <a:endParaRPr lang="en-US" sz="2000" dirty="0">
              <a:solidFill>
                <a:srgbClr val="FFFFFF"/>
              </a:solidFill>
              <a:ea typeface="Segoe UI" pitchFamily="34" charset="0"/>
              <a:cs typeface="Segoe UI" pitchFamily="34" charset="0"/>
            </a:endParaRPr>
          </a:p>
        </p:txBody>
      </p:sp>
      <p:sp>
        <p:nvSpPr>
          <p:cNvPr id="171" name="Oval 170">
            <a:extLst>
              <a:ext uri="{FF2B5EF4-FFF2-40B4-BE49-F238E27FC236}">
                <a16:creationId xmlns:a16="http://schemas.microsoft.com/office/drawing/2014/main" id="{A48236F3-D428-4DA6-8CC5-8A2484CCB8F8}"/>
              </a:ext>
            </a:extLst>
          </p:cNvPr>
          <p:cNvSpPr>
            <a:spLocks noChangeAspect="1"/>
          </p:cNvSpPr>
          <p:nvPr/>
        </p:nvSpPr>
        <p:spPr bwMode="auto">
          <a:xfrm>
            <a:off x="9455560" y="3152162"/>
            <a:ext cx="152400" cy="152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81000" tIns="0" rIns="0" bIns="0" numCol="1" spcCol="0" rtlCol="0" fromWordArt="0" anchor="ctr" anchorCtr="0" forceAA="0" compatLnSpc="1">
            <a:prstTxWarp prst="textNoShape">
              <a:avLst/>
            </a:prstTxWarp>
            <a:noAutofit/>
          </a:bodyPr>
          <a:lstStyle/>
          <a:p>
            <a:pPr defTabSz="777029" fontAlgn="base">
              <a:spcBef>
                <a:spcPct val="0"/>
              </a:spcBef>
              <a:spcAft>
                <a:spcPct val="0"/>
              </a:spcAft>
              <a:defRPr/>
            </a:pPr>
            <a:r>
              <a:rPr lang="en-US" sz="1667" dirty="0">
                <a:solidFill>
                  <a:srgbClr val="FFFFFF"/>
                </a:solidFill>
                <a:ea typeface="Segoe UI" pitchFamily="34" charset="0"/>
                <a:cs typeface="Segoe UI" pitchFamily="34" charset="0"/>
              </a:rPr>
              <a:t>Migration Strategy</a:t>
            </a:r>
            <a:endParaRPr lang="en-US" sz="2000" dirty="0">
              <a:solidFill>
                <a:srgbClr val="FFFFFF"/>
              </a:solidFill>
              <a:ea typeface="Segoe UI" pitchFamily="34" charset="0"/>
              <a:cs typeface="Segoe UI" pitchFamily="34" charset="0"/>
            </a:endParaRPr>
          </a:p>
        </p:txBody>
      </p:sp>
      <p:pic>
        <p:nvPicPr>
          <p:cNvPr id="172" name="Graphic 171">
            <a:extLst>
              <a:ext uri="{FF2B5EF4-FFF2-40B4-BE49-F238E27FC236}">
                <a16:creationId xmlns:a16="http://schemas.microsoft.com/office/drawing/2014/main" id="{993801E4-9083-47B9-A8B7-963ACD5580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0708" y="5689764"/>
            <a:ext cx="1047750" cy="338667"/>
          </a:xfrm>
          <a:prstGeom prst="rect">
            <a:avLst/>
          </a:prstGeom>
        </p:spPr>
      </p:pic>
    </p:spTree>
    <p:extLst>
      <p:ext uri="{BB962C8B-B14F-4D97-AF65-F5344CB8AC3E}">
        <p14:creationId xmlns:p14="http://schemas.microsoft.com/office/powerpoint/2010/main" val="330540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decel="100000" fill="hold" nodeType="withEffect">
                                  <p:stCondLst>
                                    <p:cond delay="200"/>
                                  </p:stCondLst>
                                  <p:childTnLst>
                                    <p:animMotion origin="layout" path="M 1.38778E-17 -3.7037E-6 L 1.38778E-17 0.01505 " pathEditMode="relative" rAng="0" ptsTypes="AA">
                                      <p:cBhvr>
                                        <p:cTn id="9" dur="500" spd="-100000" fill="hold"/>
                                        <p:tgtEl>
                                          <p:spTgt spid="6"/>
                                        </p:tgtEl>
                                        <p:attrNameLst>
                                          <p:attrName>ppt_x</p:attrName>
                                          <p:attrName>ppt_y</p:attrName>
                                        </p:attrNameLst>
                                      </p:cBhvr>
                                      <p:rCtr x="0" y="741"/>
                                    </p:animMotion>
                                  </p:childTnLst>
                                </p:cTn>
                              </p:par>
                            </p:childTnLst>
                          </p:cTn>
                        </p:par>
                        <p:par>
                          <p:cTn id="10" fill="hold">
                            <p:stCondLst>
                              <p:cond delay="700"/>
                            </p:stCondLst>
                            <p:childTnLst>
                              <p:par>
                                <p:cTn id="11" presetID="10" presetClass="entr" presetSubtype="0" fill="hold" nodeType="after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par>
                                <p:cTn id="14" presetID="35" presetClass="path" presetSubtype="0" decel="100000" fill="hold" nodeType="withEffect">
                                  <p:stCondLst>
                                    <p:cond delay="0"/>
                                  </p:stCondLst>
                                  <p:childTnLst>
                                    <p:animMotion origin="layout" path="M 1.38778E-17 -3.7037E-6 L 1.38778E-17 0.01505 " pathEditMode="relative" rAng="0" ptsTypes="AA">
                                      <p:cBhvr>
                                        <p:cTn id="15" dur="500" spd="-100000" fill="hold"/>
                                        <p:tgtEl>
                                          <p:spTgt spid="104"/>
                                        </p:tgtEl>
                                        <p:attrNameLst>
                                          <p:attrName>ppt_x</p:attrName>
                                          <p:attrName>ppt_y</p:attrName>
                                        </p:attrNameLst>
                                      </p:cBhvr>
                                      <p:rCtr x="0"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0BB397B6-9805-4A18-9FCB-39F2D9BBA25A}"/>
              </a:ext>
            </a:extLst>
          </p:cNvPr>
          <p:cNvSpPr/>
          <p:nvPr/>
        </p:nvSpPr>
        <p:spPr>
          <a:xfrm>
            <a:off x="466496" y="1310268"/>
            <a:ext cx="3575824" cy="3998014"/>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5" name="Title 1">
            <a:extLst>
              <a:ext uri="{FF2B5EF4-FFF2-40B4-BE49-F238E27FC236}">
                <a16:creationId xmlns:a16="http://schemas.microsoft.com/office/drawing/2014/main" id="{43CDE602-D346-4632-96F5-882BFABD349C}"/>
              </a:ext>
            </a:extLst>
          </p:cNvPr>
          <p:cNvSpPr>
            <a:spLocks noGrp="1"/>
          </p:cNvSpPr>
          <p:nvPr>
            <p:ph type="title"/>
          </p:nvPr>
        </p:nvSpPr>
        <p:spPr>
          <a:xfrm>
            <a:off x="457200" y="232783"/>
            <a:ext cx="11259550" cy="727655"/>
          </a:xfrm>
        </p:spPr>
        <p:txBody>
          <a:bodyPr anchor="ctr"/>
          <a:lstStyle/>
          <a:p>
            <a:r>
              <a:rPr lang="en-US" dirty="0"/>
              <a:t>Portfolio Assessment Questions</a:t>
            </a:r>
          </a:p>
        </p:txBody>
      </p:sp>
      <p:sp>
        <p:nvSpPr>
          <p:cNvPr id="6" name="Rounded Rectangle 6">
            <a:extLst>
              <a:ext uri="{FF2B5EF4-FFF2-40B4-BE49-F238E27FC236}">
                <a16:creationId xmlns:a16="http://schemas.microsoft.com/office/drawing/2014/main" id="{E83E686F-3735-4ECE-A910-4C40B2439CAE}"/>
              </a:ext>
            </a:extLst>
          </p:cNvPr>
          <p:cNvSpPr/>
          <p:nvPr/>
        </p:nvSpPr>
        <p:spPr>
          <a:xfrm>
            <a:off x="4276498" y="1310268"/>
            <a:ext cx="3575824" cy="3986477"/>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7" name="Rounded Rectangle 7">
            <a:extLst>
              <a:ext uri="{FF2B5EF4-FFF2-40B4-BE49-F238E27FC236}">
                <a16:creationId xmlns:a16="http://schemas.microsoft.com/office/drawing/2014/main" id="{3FED0F3A-7CDE-4D8E-AE61-2F9A2FA48354}"/>
              </a:ext>
            </a:extLst>
          </p:cNvPr>
          <p:cNvSpPr/>
          <p:nvPr/>
        </p:nvSpPr>
        <p:spPr>
          <a:xfrm>
            <a:off x="8086500" y="1310268"/>
            <a:ext cx="3575824" cy="3986476"/>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8" name="TextBox 7">
            <a:extLst>
              <a:ext uri="{FF2B5EF4-FFF2-40B4-BE49-F238E27FC236}">
                <a16:creationId xmlns:a16="http://schemas.microsoft.com/office/drawing/2014/main" id="{F6A40E92-230C-4F74-9DE6-C032BBB0E080}"/>
              </a:ext>
            </a:extLst>
          </p:cNvPr>
          <p:cNvSpPr txBox="1"/>
          <p:nvPr/>
        </p:nvSpPr>
        <p:spPr>
          <a:xfrm>
            <a:off x="1241311" y="1464846"/>
            <a:ext cx="2026196" cy="207749"/>
          </a:xfrm>
          <a:prstGeom prst="rect">
            <a:avLst/>
          </a:prstGeom>
          <a:noFill/>
        </p:spPr>
        <p:txBody>
          <a:bodyPr wrap="none" lIns="0" tIns="0" rIns="0" bIns="0" rtlCol="0">
            <a:spAutoFit/>
          </a:bodyPr>
          <a:lstStyle/>
          <a:p>
            <a:pPr algn="ctr" defTabSz="609576">
              <a:lnSpc>
                <a:spcPct val="90000"/>
              </a:lnSpc>
              <a:spcAft>
                <a:spcPts val="1500"/>
              </a:spcAft>
              <a:defRPr/>
            </a:pPr>
            <a:r>
              <a:rPr lang="en-US" sz="1500" b="1" dirty="0">
                <a:solidFill>
                  <a:srgbClr val="FFFFFF"/>
                </a:solidFill>
                <a:latin typeface="Amazon Ember"/>
              </a:rPr>
              <a:t>Basic Application Data</a:t>
            </a:r>
          </a:p>
        </p:txBody>
      </p:sp>
      <p:sp>
        <p:nvSpPr>
          <p:cNvPr id="9" name="Freeform 10">
            <a:extLst>
              <a:ext uri="{FF2B5EF4-FFF2-40B4-BE49-F238E27FC236}">
                <a16:creationId xmlns:a16="http://schemas.microsoft.com/office/drawing/2014/main" id="{D951D457-A8C6-488B-BC9C-117479FE0BE9}"/>
              </a:ext>
            </a:extLst>
          </p:cNvPr>
          <p:cNvSpPr>
            <a:spLocks/>
          </p:cNvSpPr>
          <p:nvPr/>
        </p:nvSpPr>
        <p:spPr bwMode="auto">
          <a:xfrm>
            <a:off x="859589" y="1708467"/>
            <a:ext cx="3089048" cy="1231106"/>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marL="142869" indent="-142869" defTabSz="609576">
              <a:buFont typeface="Arial" panose="020B0604020202020204" pitchFamily="34" charset="0"/>
              <a:buChar char="•"/>
              <a:defRPr/>
            </a:pPr>
            <a:r>
              <a:rPr lang="en-US" sz="1000" dirty="0">
                <a:solidFill>
                  <a:srgbClr val="FFFFFF"/>
                </a:solidFill>
                <a:latin typeface="Amazon Ember"/>
              </a:rPr>
              <a:t>What business function does this application support?</a:t>
            </a:r>
          </a:p>
          <a:p>
            <a:pPr marL="142869" indent="-142869" defTabSz="609576">
              <a:buFont typeface="Arial" panose="020B0604020202020204" pitchFamily="34" charset="0"/>
              <a:buChar char="•"/>
              <a:defRPr/>
            </a:pPr>
            <a:endParaRPr lang="en-US" sz="1000" dirty="0">
              <a:solidFill>
                <a:srgbClr val="FFFFFF"/>
              </a:solidFill>
              <a:latin typeface="Amazon Ember"/>
            </a:endParaRPr>
          </a:p>
          <a:p>
            <a:pPr marL="142869" indent="-142869" defTabSz="609576">
              <a:buFont typeface="Arial" panose="020B0604020202020204" pitchFamily="34" charset="0"/>
              <a:buChar char="•"/>
              <a:defRPr/>
            </a:pPr>
            <a:r>
              <a:rPr lang="en-US" sz="1000" dirty="0">
                <a:solidFill>
                  <a:srgbClr val="FFFFFF"/>
                </a:solidFill>
                <a:latin typeface="Amazon Ember"/>
              </a:rPr>
              <a:t>What are the future plans for this application?</a:t>
            </a:r>
          </a:p>
          <a:p>
            <a:pPr marL="142869" indent="-142869" defTabSz="609576">
              <a:buFont typeface="Arial" panose="020B0604020202020204" pitchFamily="34" charset="0"/>
              <a:buChar char="•"/>
              <a:defRPr/>
            </a:pPr>
            <a:endParaRPr lang="en-US" sz="1000" dirty="0">
              <a:solidFill>
                <a:srgbClr val="FFFFFF"/>
              </a:solidFill>
              <a:latin typeface="Amazon Ember"/>
            </a:endParaRPr>
          </a:p>
          <a:p>
            <a:pPr marL="142869" indent="-142869" defTabSz="609576">
              <a:buFont typeface="Arial" panose="020B0604020202020204" pitchFamily="34" charset="0"/>
              <a:buChar char="•"/>
              <a:defRPr/>
            </a:pPr>
            <a:r>
              <a:rPr lang="en-US" sz="1000" dirty="0">
                <a:solidFill>
                  <a:srgbClr val="FFFFFF"/>
                </a:solidFill>
                <a:latin typeface="Amazon Ember"/>
              </a:rPr>
              <a:t>Is it providing Business Value?</a:t>
            </a:r>
          </a:p>
          <a:p>
            <a:pPr marL="142869" indent="-142869" defTabSz="609576">
              <a:buFont typeface="Arial" panose="020B0604020202020204" pitchFamily="34" charset="0"/>
              <a:buChar char="•"/>
              <a:defRPr/>
            </a:pPr>
            <a:endParaRPr lang="en-US" sz="1000" dirty="0">
              <a:solidFill>
                <a:srgbClr val="FFFFFF"/>
              </a:solidFill>
              <a:latin typeface="Amazon Ember"/>
            </a:endParaRPr>
          </a:p>
          <a:p>
            <a:pPr marL="142869" indent="-142869" defTabSz="609576">
              <a:buFont typeface="Arial" panose="020B0604020202020204" pitchFamily="34" charset="0"/>
              <a:buChar char="•"/>
              <a:defRPr/>
            </a:pPr>
            <a:r>
              <a:rPr lang="en-US" sz="1000" dirty="0">
                <a:solidFill>
                  <a:srgbClr val="FFFFFF"/>
                </a:solidFill>
                <a:latin typeface="Amazon Ember"/>
              </a:rPr>
              <a:t>Is it supportable in the cloud?</a:t>
            </a:r>
          </a:p>
        </p:txBody>
      </p:sp>
      <p:sp>
        <p:nvSpPr>
          <p:cNvPr id="10" name="TextBox 9">
            <a:extLst>
              <a:ext uri="{FF2B5EF4-FFF2-40B4-BE49-F238E27FC236}">
                <a16:creationId xmlns:a16="http://schemas.microsoft.com/office/drawing/2014/main" id="{0C46D6B6-B1CF-4E97-B3E4-E13D3134A04F}"/>
              </a:ext>
            </a:extLst>
          </p:cNvPr>
          <p:cNvSpPr txBox="1"/>
          <p:nvPr/>
        </p:nvSpPr>
        <p:spPr>
          <a:xfrm rot="16200000">
            <a:off x="-79148" y="3276472"/>
            <a:ext cx="1484382" cy="230897"/>
          </a:xfrm>
          <a:prstGeom prst="rect">
            <a:avLst/>
          </a:prstGeom>
          <a:noFill/>
        </p:spPr>
        <p:txBody>
          <a:bodyPr wrap="none" lIns="0" tIns="0" rIns="0" bIns="0" rtlCol="0">
            <a:spAutoFit/>
          </a:bodyPr>
          <a:lstStyle/>
          <a:p>
            <a:pPr algn="ctr" defTabSz="609576">
              <a:lnSpc>
                <a:spcPct val="90000"/>
              </a:lnSpc>
              <a:spcAft>
                <a:spcPts val="1500"/>
              </a:spcAft>
              <a:defRPr/>
            </a:pPr>
            <a:r>
              <a:rPr lang="en-US" sz="1667" b="1" dirty="0">
                <a:solidFill>
                  <a:schemeClr val="accent1">
                    <a:lumMod val="40000"/>
                    <a:lumOff val="60000"/>
                  </a:schemeClr>
                </a:solidFill>
                <a:latin typeface="Amazon Ember"/>
              </a:rPr>
              <a:t>Portfolio Level</a:t>
            </a:r>
          </a:p>
        </p:txBody>
      </p:sp>
      <p:sp>
        <p:nvSpPr>
          <p:cNvPr id="11" name="TextBox 10">
            <a:extLst>
              <a:ext uri="{FF2B5EF4-FFF2-40B4-BE49-F238E27FC236}">
                <a16:creationId xmlns:a16="http://schemas.microsoft.com/office/drawing/2014/main" id="{FE830D2E-7E10-4485-81D5-E295E617900A}"/>
              </a:ext>
            </a:extLst>
          </p:cNvPr>
          <p:cNvSpPr txBox="1"/>
          <p:nvPr/>
        </p:nvSpPr>
        <p:spPr>
          <a:xfrm rot="16200000">
            <a:off x="3094096" y="3315683"/>
            <a:ext cx="2729914" cy="230897"/>
          </a:xfrm>
          <a:prstGeom prst="rect">
            <a:avLst/>
          </a:prstGeom>
          <a:noFill/>
        </p:spPr>
        <p:txBody>
          <a:bodyPr wrap="none" lIns="0" tIns="0" rIns="0" bIns="0" rtlCol="0">
            <a:spAutoFit/>
          </a:bodyPr>
          <a:lstStyle/>
          <a:p>
            <a:pPr algn="ctr" defTabSz="609576">
              <a:lnSpc>
                <a:spcPct val="90000"/>
              </a:lnSpc>
              <a:spcAft>
                <a:spcPts val="1500"/>
              </a:spcAft>
              <a:defRPr/>
            </a:pPr>
            <a:r>
              <a:rPr lang="en-US" sz="1667" b="1" dirty="0">
                <a:solidFill>
                  <a:schemeClr val="accent1">
                    <a:lumMod val="40000"/>
                    <a:lumOff val="60000"/>
                  </a:schemeClr>
                </a:solidFill>
                <a:latin typeface="Amazon Ember"/>
              </a:rPr>
              <a:t>Detailed Architecture Level</a:t>
            </a:r>
          </a:p>
        </p:txBody>
      </p:sp>
      <p:sp>
        <p:nvSpPr>
          <p:cNvPr id="12" name="Freeform 10">
            <a:extLst>
              <a:ext uri="{FF2B5EF4-FFF2-40B4-BE49-F238E27FC236}">
                <a16:creationId xmlns:a16="http://schemas.microsoft.com/office/drawing/2014/main" id="{6CEB5974-2D79-47AF-A696-EB5108B6B8D0}"/>
              </a:ext>
            </a:extLst>
          </p:cNvPr>
          <p:cNvSpPr>
            <a:spLocks/>
          </p:cNvSpPr>
          <p:nvPr/>
        </p:nvSpPr>
        <p:spPr bwMode="auto">
          <a:xfrm>
            <a:off x="843324" y="3391921"/>
            <a:ext cx="3089048" cy="1846659"/>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marL="142869" indent="-142869" defTabSz="609576">
              <a:buFont typeface="Arial" panose="020B0604020202020204" pitchFamily="34" charset="0"/>
              <a:buChar char="•"/>
              <a:defRPr/>
            </a:pPr>
            <a:r>
              <a:rPr lang="en-US" sz="1000" dirty="0">
                <a:solidFill>
                  <a:srgbClr val="FFFFFF"/>
                </a:solidFill>
                <a:latin typeface="Amazon Ember"/>
              </a:rPr>
              <a:t>How does the current supporting infrastructure look like?</a:t>
            </a:r>
          </a:p>
          <a:p>
            <a:pPr marL="142869" indent="-142869" defTabSz="609576">
              <a:buFont typeface="Arial" panose="020B0604020202020204" pitchFamily="34" charset="0"/>
              <a:buChar char="•"/>
              <a:defRPr/>
            </a:pPr>
            <a:endParaRPr lang="en-US" sz="1000" dirty="0">
              <a:solidFill>
                <a:srgbClr val="FFFFFF"/>
              </a:solidFill>
              <a:latin typeface="Amazon Ember"/>
            </a:endParaRPr>
          </a:p>
          <a:p>
            <a:pPr marL="142869" indent="-142869" defTabSz="609576">
              <a:buFont typeface="Arial" panose="020B0604020202020204" pitchFamily="34" charset="0"/>
              <a:buChar char="•"/>
              <a:defRPr/>
            </a:pPr>
            <a:r>
              <a:rPr lang="en-US" sz="1000" dirty="0">
                <a:solidFill>
                  <a:srgbClr val="FFFFFF"/>
                </a:solidFill>
                <a:latin typeface="Amazon Ember"/>
              </a:rPr>
              <a:t>Is the Application to Infrastructure mapping correct?</a:t>
            </a:r>
          </a:p>
          <a:p>
            <a:pPr marL="142869" indent="-142869" defTabSz="609576">
              <a:buFont typeface="Arial" panose="020B0604020202020204" pitchFamily="34" charset="0"/>
              <a:buChar char="•"/>
              <a:defRPr/>
            </a:pPr>
            <a:endParaRPr lang="en-US" sz="1000" dirty="0">
              <a:solidFill>
                <a:srgbClr val="FFFFFF"/>
              </a:solidFill>
              <a:latin typeface="Amazon Ember"/>
            </a:endParaRPr>
          </a:p>
          <a:p>
            <a:pPr marL="142869" indent="-142869" defTabSz="609576">
              <a:buFont typeface="Arial" panose="020B0604020202020204" pitchFamily="34" charset="0"/>
              <a:buChar char="•"/>
              <a:defRPr/>
            </a:pPr>
            <a:r>
              <a:rPr lang="en-US" sz="1000" dirty="0">
                <a:solidFill>
                  <a:srgbClr val="FFFFFF"/>
                </a:solidFill>
                <a:latin typeface="Amazon Ember"/>
              </a:rPr>
              <a:t>Is this technology worthy of future investments?</a:t>
            </a:r>
          </a:p>
          <a:p>
            <a:pPr marL="142869" indent="-142869" defTabSz="609576">
              <a:buFont typeface="Arial" panose="020B0604020202020204" pitchFamily="34" charset="0"/>
              <a:buChar char="•"/>
              <a:defRPr/>
            </a:pPr>
            <a:endParaRPr lang="en-US" sz="1000" dirty="0">
              <a:solidFill>
                <a:srgbClr val="FFFFFF"/>
              </a:solidFill>
              <a:latin typeface="Amazon Ember"/>
            </a:endParaRPr>
          </a:p>
          <a:p>
            <a:pPr marL="142869" indent="-142869" defTabSz="609576">
              <a:buFont typeface="Arial" panose="020B0604020202020204" pitchFamily="34" charset="0"/>
              <a:buChar char="•"/>
              <a:defRPr/>
            </a:pPr>
            <a:r>
              <a:rPr lang="en-US" sz="1000" dirty="0">
                <a:solidFill>
                  <a:srgbClr val="FFFFFF"/>
                </a:solidFill>
                <a:latin typeface="Amazon Ember"/>
              </a:rPr>
              <a:t>Is this something that could be bought as-a-service?</a:t>
            </a:r>
          </a:p>
          <a:p>
            <a:pPr marL="142869" indent="-142869" defTabSz="609576">
              <a:buFont typeface="Arial" panose="020B0604020202020204" pitchFamily="34" charset="0"/>
              <a:buChar char="•"/>
              <a:defRPr/>
            </a:pPr>
            <a:endParaRPr lang="en-US" sz="1000" dirty="0">
              <a:solidFill>
                <a:srgbClr val="FFFFFF"/>
              </a:solidFill>
              <a:latin typeface="Amazon Ember"/>
            </a:endParaRPr>
          </a:p>
          <a:p>
            <a:pPr marL="142869" indent="-142869" defTabSz="609576">
              <a:buFont typeface="Arial" panose="020B0604020202020204" pitchFamily="34" charset="0"/>
              <a:buChar char="•"/>
              <a:defRPr/>
            </a:pPr>
            <a:r>
              <a:rPr lang="en-US" sz="1000" dirty="0">
                <a:solidFill>
                  <a:srgbClr val="FFFFFF"/>
                </a:solidFill>
                <a:latin typeface="Amazon Ember"/>
              </a:rPr>
              <a:t>Does this contribute to innovation?</a:t>
            </a:r>
          </a:p>
        </p:txBody>
      </p:sp>
      <p:sp>
        <p:nvSpPr>
          <p:cNvPr id="13" name="TextBox 12">
            <a:extLst>
              <a:ext uri="{FF2B5EF4-FFF2-40B4-BE49-F238E27FC236}">
                <a16:creationId xmlns:a16="http://schemas.microsoft.com/office/drawing/2014/main" id="{33DDC24D-D4A4-4246-B7C9-5352B077FAC5}"/>
              </a:ext>
            </a:extLst>
          </p:cNvPr>
          <p:cNvSpPr txBox="1"/>
          <p:nvPr/>
        </p:nvSpPr>
        <p:spPr>
          <a:xfrm>
            <a:off x="931926" y="3089344"/>
            <a:ext cx="2721900" cy="207749"/>
          </a:xfrm>
          <a:prstGeom prst="rect">
            <a:avLst/>
          </a:prstGeom>
          <a:noFill/>
        </p:spPr>
        <p:txBody>
          <a:bodyPr wrap="none" lIns="0" tIns="0" rIns="0" bIns="0" rtlCol="0">
            <a:spAutoFit/>
          </a:bodyPr>
          <a:lstStyle/>
          <a:p>
            <a:pPr algn="ctr" defTabSz="609576">
              <a:lnSpc>
                <a:spcPct val="90000"/>
              </a:lnSpc>
              <a:spcAft>
                <a:spcPts val="1500"/>
              </a:spcAft>
              <a:defRPr/>
            </a:pPr>
            <a:r>
              <a:rPr lang="en-US" sz="1500" b="1" dirty="0">
                <a:solidFill>
                  <a:srgbClr val="FFFFFF"/>
                </a:solidFill>
                <a:latin typeface="Amazon Ember"/>
              </a:rPr>
              <a:t>High-level Infrastructure Data</a:t>
            </a:r>
          </a:p>
        </p:txBody>
      </p:sp>
      <p:sp>
        <p:nvSpPr>
          <p:cNvPr id="14" name="TextBox 13">
            <a:extLst>
              <a:ext uri="{FF2B5EF4-FFF2-40B4-BE49-F238E27FC236}">
                <a16:creationId xmlns:a16="http://schemas.microsoft.com/office/drawing/2014/main" id="{791762C6-16B0-4451-A02D-8EFDFAB57319}"/>
              </a:ext>
            </a:extLst>
          </p:cNvPr>
          <p:cNvSpPr txBox="1"/>
          <p:nvPr/>
        </p:nvSpPr>
        <p:spPr>
          <a:xfrm>
            <a:off x="4589623" y="1464846"/>
            <a:ext cx="3071354" cy="207749"/>
          </a:xfrm>
          <a:prstGeom prst="rect">
            <a:avLst/>
          </a:prstGeom>
          <a:noFill/>
        </p:spPr>
        <p:txBody>
          <a:bodyPr wrap="none" lIns="0" tIns="0" rIns="0" bIns="0" rtlCol="0">
            <a:spAutoFit/>
          </a:bodyPr>
          <a:lstStyle/>
          <a:p>
            <a:pPr algn="ctr" defTabSz="609576">
              <a:lnSpc>
                <a:spcPct val="90000"/>
              </a:lnSpc>
              <a:spcAft>
                <a:spcPts val="1500"/>
              </a:spcAft>
              <a:defRPr/>
            </a:pPr>
            <a:r>
              <a:rPr lang="en-US" sz="1500" b="1" dirty="0">
                <a:solidFill>
                  <a:srgbClr val="FFFFFF"/>
                </a:solidFill>
                <a:latin typeface="Amazon Ember"/>
              </a:rPr>
              <a:t>Application and Architecture Data</a:t>
            </a:r>
          </a:p>
        </p:txBody>
      </p:sp>
      <p:sp>
        <p:nvSpPr>
          <p:cNvPr id="15" name="Freeform 10">
            <a:extLst>
              <a:ext uri="{FF2B5EF4-FFF2-40B4-BE49-F238E27FC236}">
                <a16:creationId xmlns:a16="http://schemas.microsoft.com/office/drawing/2014/main" id="{8B968E17-C051-4027-971C-2A3D778280B4}"/>
              </a:ext>
            </a:extLst>
          </p:cNvPr>
          <p:cNvSpPr>
            <a:spLocks/>
          </p:cNvSpPr>
          <p:nvPr/>
        </p:nvSpPr>
        <p:spPr bwMode="auto">
          <a:xfrm>
            <a:off x="4820220" y="1736228"/>
            <a:ext cx="2819950" cy="3385542"/>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How does this application look like right now?</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What can and should this look like on AWS?</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Are there pain points or wish list items that can be incorporated into this migration?</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Can we replace components with services, which ones, when, how?</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Who should be involved?</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What decisions need to be made to move forward?</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What’s the impact on customers/users?</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What other applications and services is this application dependent on?</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Does this application fall in the scope of a Regulatory framework?</a:t>
            </a:r>
          </a:p>
        </p:txBody>
      </p:sp>
      <p:sp>
        <p:nvSpPr>
          <p:cNvPr id="16" name="TextBox 15">
            <a:extLst>
              <a:ext uri="{FF2B5EF4-FFF2-40B4-BE49-F238E27FC236}">
                <a16:creationId xmlns:a16="http://schemas.microsoft.com/office/drawing/2014/main" id="{AD7FDE7F-B1DC-4EDA-B5F5-90607D94C84F}"/>
              </a:ext>
            </a:extLst>
          </p:cNvPr>
          <p:cNvSpPr txBox="1"/>
          <p:nvPr/>
        </p:nvSpPr>
        <p:spPr>
          <a:xfrm>
            <a:off x="9168882" y="1464846"/>
            <a:ext cx="1354538" cy="207749"/>
          </a:xfrm>
          <a:prstGeom prst="rect">
            <a:avLst/>
          </a:prstGeom>
          <a:noFill/>
        </p:spPr>
        <p:txBody>
          <a:bodyPr wrap="none" lIns="0" tIns="0" rIns="0" bIns="0" rtlCol="0">
            <a:spAutoFit/>
          </a:bodyPr>
          <a:lstStyle/>
          <a:p>
            <a:pPr algn="ctr" defTabSz="609576">
              <a:lnSpc>
                <a:spcPct val="90000"/>
              </a:lnSpc>
              <a:spcAft>
                <a:spcPts val="1500"/>
              </a:spcAft>
              <a:defRPr/>
            </a:pPr>
            <a:r>
              <a:rPr lang="en-US" sz="1500" b="1" dirty="0">
                <a:solidFill>
                  <a:srgbClr val="FFFFFF"/>
                </a:solidFill>
                <a:latin typeface="Amazon Ember"/>
              </a:rPr>
              <a:t>Execution Data</a:t>
            </a:r>
          </a:p>
        </p:txBody>
      </p:sp>
      <p:sp>
        <p:nvSpPr>
          <p:cNvPr id="17" name="Freeform 10">
            <a:extLst>
              <a:ext uri="{FF2B5EF4-FFF2-40B4-BE49-F238E27FC236}">
                <a16:creationId xmlns:a16="http://schemas.microsoft.com/office/drawing/2014/main" id="{E0786E9A-0127-462D-94EC-62A39B75D932}"/>
              </a:ext>
            </a:extLst>
          </p:cNvPr>
          <p:cNvSpPr>
            <a:spLocks/>
          </p:cNvSpPr>
          <p:nvPr/>
        </p:nvSpPr>
        <p:spPr bwMode="auto">
          <a:xfrm>
            <a:off x="8628928" y="1978627"/>
            <a:ext cx="2819950" cy="2462213"/>
          </a:xfrm>
          <a:prstGeom prst="rect">
            <a:avLst/>
          </a:prstGeom>
          <a:noFill/>
          <a:ln w="19050">
            <a:noFill/>
            <a:round/>
            <a:headEnd/>
            <a:tailEnd/>
          </a:ln>
        </p:spPr>
        <p:txBody>
          <a:bodyPr vert="horz" wrap="square" lIns="0" tIns="0" rIns="0" bIns="0" numCol="1" anchor="ctr" anchorCtr="0" compatLnSpc="1">
            <a:prstTxWarp prst="textNoShape">
              <a:avLst/>
            </a:prstTxWarp>
            <a:spAutoFit/>
          </a:bodyPr>
          <a:lstStyle/>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Can we establish a Migration Factory?</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What migration tools are available?</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What can and cannot be automated?</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When do we begin?</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What are key dates related to business and application Lifecyle?</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Who’s responsible for what activities?</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How do we measure success?</a:t>
            </a:r>
          </a:p>
          <a:p>
            <a:pPr marL="142869" indent="-142869">
              <a:buFont typeface="Arial" panose="020B0604020202020204" pitchFamily="34" charset="0"/>
              <a:buChar char="•"/>
            </a:pPr>
            <a:endParaRPr lang="en-US" sz="1000" dirty="0">
              <a:latin typeface="Amazon Ember" panose="020B0603020204020204" pitchFamily="34" charset="0"/>
              <a:ea typeface="Amazon Ember" panose="020B0603020204020204" pitchFamily="34" charset="0"/>
              <a:cs typeface="Amazon Ember" panose="020B0603020204020204" pitchFamily="34" charset="0"/>
            </a:endParaRPr>
          </a:p>
          <a:p>
            <a:pPr marL="142869" indent="-142869">
              <a:buFont typeface="Arial" panose="020B0604020202020204" pitchFamily="34" charset="0"/>
              <a:buChar char="•"/>
            </a:pPr>
            <a:r>
              <a:rPr lang="en-US" sz="1000" dirty="0">
                <a:latin typeface="Amazon Ember" panose="020B0603020204020204" pitchFamily="34" charset="0"/>
                <a:ea typeface="Amazon Ember" panose="020B0603020204020204" pitchFamily="34" charset="0"/>
                <a:cs typeface="Amazon Ember" panose="020B0603020204020204" pitchFamily="34" charset="0"/>
              </a:rPr>
              <a:t>What happens if the unexpected happens?</a:t>
            </a:r>
          </a:p>
        </p:txBody>
      </p:sp>
      <p:sp>
        <p:nvSpPr>
          <p:cNvPr id="18" name="TextBox 17">
            <a:extLst>
              <a:ext uri="{FF2B5EF4-FFF2-40B4-BE49-F238E27FC236}">
                <a16:creationId xmlns:a16="http://schemas.microsoft.com/office/drawing/2014/main" id="{915C65D4-70CA-439E-B470-7CF6360BF1BB}"/>
              </a:ext>
            </a:extLst>
          </p:cNvPr>
          <p:cNvSpPr txBox="1"/>
          <p:nvPr/>
        </p:nvSpPr>
        <p:spPr>
          <a:xfrm rot="16200000">
            <a:off x="6982508" y="3313552"/>
            <a:ext cx="2593659" cy="230897"/>
          </a:xfrm>
          <a:prstGeom prst="rect">
            <a:avLst/>
          </a:prstGeom>
          <a:noFill/>
        </p:spPr>
        <p:txBody>
          <a:bodyPr wrap="none" lIns="0" tIns="0" rIns="0" bIns="0" rtlCol="0">
            <a:spAutoFit/>
          </a:bodyPr>
          <a:lstStyle/>
          <a:p>
            <a:pPr algn="ctr" defTabSz="609576">
              <a:lnSpc>
                <a:spcPct val="90000"/>
              </a:lnSpc>
              <a:spcAft>
                <a:spcPts val="1500"/>
              </a:spcAft>
              <a:defRPr/>
            </a:pPr>
            <a:r>
              <a:rPr lang="en-US" sz="1667" b="1" dirty="0">
                <a:solidFill>
                  <a:schemeClr val="accent1">
                    <a:lumMod val="40000"/>
                    <a:lumOff val="60000"/>
                  </a:schemeClr>
                </a:solidFill>
                <a:latin typeface="Amazon Ember"/>
              </a:rPr>
              <a:t>Portfolio (Planning) Level</a:t>
            </a:r>
          </a:p>
        </p:txBody>
      </p:sp>
      <p:sp>
        <p:nvSpPr>
          <p:cNvPr id="19" name="Rounded Rectangle 19">
            <a:extLst>
              <a:ext uri="{FF2B5EF4-FFF2-40B4-BE49-F238E27FC236}">
                <a16:creationId xmlns:a16="http://schemas.microsoft.com/office/drawing/2014/main" id="{A55C6999-B6A5-4801-A644-D308A902B302}"/>
              </a:ext>
            </a:extLst>
          </p:cNvPr>
          <p:cNvSpPr/>
          <p:nvPr/>
        </p:nvSpPr>
        <p:spPr>
          <a:xfrm>
            <a:off x="452553" y="5446670"/>
            <a:ext cx="3585121" cy="639292"/>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0" name="Rounded Rectangle 20">
            <a:extLst>
              <a:ext uri="{FF2B5EF4-FFF2-40B4-BE49-F238E27FC236}">
                <a16:creationId xmlns:a16="http://schemas.microsoft.com/office/drawing/2014/main" id="{DFDDBA3E-C486-4EB8-8577-390BE59C0EF8}"/>
              </a:ext>
            </a:extLst>
          </p:cNvPr>
          <p:cNvSpPr/>
          <p:nvPr/>
        </p:nvSpPr>
        <p:spPr>
          <a:xfrm>
            <a:off x="4262554" y="5446670"/>
            <a:ext cx="3585121" cy="639292"/>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1" name="Rounded Rectangle 21">
            <a:extLst>
              <a:ext uri="{FF2B5EF4-FFF2-40B4-BE49-F238E27FC236}">
                <a16:creationId xmlns:a16="http://schemas.microsoft.com/office/drawing/2014/main" id="{96CA3E1F-E428-4F51-BA3A-ADB8B4953CAD}"/>
              </a:ext>
            </a:extLst>
          </p:cNvPr>
          <p:cNvSpPr/>
          <p:nvPr/>
        </p:nvSpPr>
        <p:spPr>
          <a:xfrm>
            <a:off x="8077203" y="5446670"/>
            <a:ext cx="3585121" cy="639292"/>
          </a:xfrm>
          <a:prstGeom prst="roundRect">
            <a:avLst/>
          </a:prstGeom>
          <a:solidFill>
            <a:schemeClr val="accent1">
              <a:alpha val="3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2" name="TextBox 21">
            <a:extLst>
              <a:ext uri="{FF2B5EF4-FFF2-40B4-BE49-F238E27FC236}">
                <a16:creationId xmlns:a16="http://schemas.microsoft.com/office/drawing/2014/main" id="{83ADD419-B8AD-45CF-AC56-D88827D1644F}"/>
              </a:ext>
            </a:extLst>
          </p:cNvPr>
          <p:cNvSpPr txBox="1"/>
          <p:nvPr/>
        </p:nvSpPr>
        <p:spPr>
          <a:xfrm>
            <a:off x="645841" y="5590666"/>
            <a:ext cx="3031648" cy="415498"/>
          </a:xfrm>
          <a:prstGeom prst="rect">
            <a:avLst/>
          </a:prstGeom>
          <a:noFill/>
        </p:spPr>
        <p:txBody>
          <a:bodyPr wrap="square" lIns="0" tIns="0" rIns="0" bIns="0" rtlCol="0">
            <a:spAutoFit/>
          </a:bodyPr>
          <a:lstStyle/>
          <a:p>
            <a:pPr algn="ctr" defTabSz="609576">
              <a:lnSpc>
                <a:spcPct val="90000"/>
              </a:lnSpc>
              <a:spcAft>
                <a:spcPts val="1500"/>
              </a:spcAft>
              <a:defRPr/>
            </a:pPr>
            <a:r>
              <a:rPr lang="en-US" sz="1500" b="1" dirty="0">
                <a:solidFill>
                  <a:srgbClr val="FFFFFF"/>
                </a:solidFill>
                <a:latin typeface="Amazon Ember"/>
              </a:rPr>
              <a:t>Interviews, Repositories &amp; Discovery Tooling</a:t>
            </a:r>
          </a:p>
        </p:txBody>
      </p:sp>
      <p:sp>
        <p:nvSpPr>
          <p:cNvPr id="23" name="TextBox 22">
            <a:extLst>
              <a:ext uri="{FF2B5EF4-FFF2-40B4-BE49-F238E27FC236}">
                <a16:creationId xmlns:a16="http://schemas.microsoft.com/office/drawing/2014/main" id="{7011F50C-0F38-49B6-89F9-9221D5BE4138}"/>
              </a:ext>
            </a:extLst>
          </p:cNvPr>
          <p:cNvSpPr txBox="1"/>
          <p:nvPr/>
        </p:nvSpPr>
        <p:spPr>
          <a:xfrm>
            <a:off x="4344665" y="5685547"/>
            <a:ext cx="3454472" cy="207749"/>
          </a:xfrm>
          <a:prstGeom prst="rect">
            <a:avLst/>
          </a:prstGeom>
          <a:noFill/>
        </p:spPr>
        <p:txBody>
          <a:bodyPr wrap="none" lIns="0" tIns="0" rIns="0" bIns="0" rtlCol="0">
            <a:spAutoFit/>
          </a:bodyPr>
          <a:lstStyle/>
          <a:p>
            <a:pPr algn="ctr" defTabSz="609576">
              <a:lnSpc>
                <a:spcPct val="90000"/>
              </a:lnSpc>
              <a:spcAft>
                <a:spcPts val="1500"/>
              </a:spcAft>
              <a:defRPr/>
            </a:pPr>
            <a:r>
              <a:rPr lang="en-US" sz="1500" b="1" dirty="0">
                <a:solidFill>
                  <a:srgbClr val="FFFFFF"/>
                </a:solidFill>
                <a:latin typeface="Amazon Ember"/>
              </a:rPr>
              <a:t>Workshops, Templates &amp; Whiteboards</a:t>
            </a:r>
          </a:p>
        </p:txBody>
      </p:sp>
      <p:sp>
        <p:nvSpPr>
          <p:cNvPr id="24" name="TextBox 23">
            <a:extLst>
              <a:ext uri="{FF2B5EF4-FFF2-40B4-BE49-F238E27FC236}">
                <a16:creationId xmlns:a16="http://schemas.microsoft.com/office/drawing/2014/main" id="{7625F71C-F972-4E65-A800-4C9AA0219682}"/>
              </a:ext>
            </a:extLst>
          </p:cNvPr>
          <p:cNvSpPr txBox="1"/>
          <p:nvPr/>
        </p:nvSpPr>
        <p:spPr>
          <a:xfrm>
            <a:off x="8372190" y="5681214"/>
            <a:ext cx="2947923" cy="207749"/>
          </a:xfrm>
          <a:prstGeom prst="rect">
            <a:avLst/>
          </a:prstGeom>
          <a:noFill/>
        </p:spPr>
        <p:txBody>
          <a:bodyPr wrap="none" lIns="0" tIns="0" rIns="0" bIns="0" rtlCol="0">
            <a:spAutoFit/>
          </a:bodyPr>
          <a:lstStyle/>
          <a:p>
            <a:pPr algn="ctr" defTabSz="609576">
              <a:lnSpc>
                <a:spcPct val="90000"/>
              </a:lnSpc>
              <a:spcAft>
                <a:spcPts val="1500"/>
              </a:spcAft>
              <a:defRPr/>
            </a:pPr>
            <a:r>
              <a:rPr lang="en-US" sz="1500" b="1" dirty="0">
                <a:solidFill>
                  <a:srgbClr val="FFFFFF"/>
                </a:solidFill>
                <a:latin typeface="Amazon Ember"/>
              </a:rPr>
              <a:t>Migration Tooling &amp; Automation</a:t>
            </a:r>
          </a:p>
        </p:txBody>
      </p:sp>
      <p:sp>
        <p:nvSpPr>
          <p:cNvPr id="25" name="Triangle 25">
            <a:extLst>
              <a:ext uri="{FF2B5EF4-FFF2-40B4-BE49-F238E27FC236}">
                <a16:creationId xmlns:a16="http://schemas.microsoft.com/office/drawing/2014/main" id="{B5C38071-2A7E-4204-AF76-7DED1D74FBB1}"/>
              </a:ext>
            </a:extLst>
          </p:cNvPr>
          <p:cNvSpPr/>
          <p:nvPr/>
        </p:nvSpPr>
        <p:spPr>
          <a:xfrm rot="5400000">
            <a:off x="3918850" y="5603700"/>
            <a:ext cx="433488" cy="352279"/>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6" name="Triangle 26">
            <a:extLst>
              <a:ext uri="{FF2B5EF4-FFF2-40B4-BE49-F238E27FC236}">
                <a16:creationId xmlns:a16="http://schemas.microsoft.com/office/drawing/2014/main" id="{9E182288-3E59-4DA7-B97F-86554F68B05C}"/>
              </a:ext>
            </a:extLst>
          </p:cNvPr>
          <p:cNvSpPr/>
          <p:nvPr/>
        </p:nvSpPr>
        <p:spPr>
          <a:xfrm rot="5400000">
            <a:off x="7771061" y="5613281"/>
            <a:ext cx="433488" cy="352279"/>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27" name="Picture 26">
            <a:extLst>
              <a:ext uri="{FF2B5EF4-FFF2-40B4-BE49-F238E27FC236}">
                <a16:creationId xmlns:a16="http://schemas.microsoft.com/office/drawing/2014/main" id="{8D9F6C5F-140D-4D88-BCBA-8FD549645503}"/>
              </a:ext>
            </a:extLst>
          </p:cNvPr>
          <p:cNvPicPr>
            <a:picLocks noChangeAspect="1"/>
          </p:cNvPicPr>
          <p:nvPr/>
        </p:nvPicPr>
        <p:blipFill rotWithShape="1">
          <a:blip r:embed="rId2"/>
          <a:srcRect l="11024" r="14231"/>
          <a:stretch/>
        </p:blipFill>
        <p:spPr>
          <a:xfrm>
            <a:off x="11378427" y="5676"/>
            <a:ext cx="805220" cy="746760"/>
          </a:xfrm>
          <a:prstGeom prst="rect">
            <a:avLst/>
          </a:prstGeom>
        </p:spPr>
      </p:pic>
    </p:spTree>
    <p:extLst>
      <p:ext uri="{BB962C8B-B14F-4D97-AF65-F5344CB8AC3E}">
        <p14:creationId xmlns:p14="http://schemas.microsoft.com/office/powerpoint/2010/main" val="2459695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Connector: Elbow 26">
            <a:extLst>
              <a:ext uri="{FF2B5EF4-FFF2-40B4-BE49-F238E27FC236}">
                <a16:creationId xmlns:a16="http://schemas.microsoft.com/office/drawing/2014/main" id="{5DA2203B-2AA0-4748-9361-44FE4CA98B91}"/>
              </a:ext>
            </a:extLst>
          </p:cNvPr>
          <p:cNvCxnSpPr>
            <a:stCxn id="39" idx="3"/>
            <a:endCxn id="16" idx="1"/>
          </p:cNvCxnSpPr>
          <p:nvPr/>
        </p:nvCxnSpPr>
        <p:spPr>
          <a:xfrm>
            <a:off x="4153030" y="4043464"/>
            <a:ext cx="1995104" cy="257432"/>
          </a:xfrm>
          <a:prstGeom prst="bentConnector3">
            <a:avLst>
              <a:gd name="adj1" fmla="val 19177"/>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A33EE0D3-A604-2645-86FE-684D164C783B}"/>
              </a:ext>
            </a:extLst>
          </p:cNvPr>
          <p:cNvSpPr/>
          <p:nvPr/>
        </p:nvSpPr>
        <p:spPr>
          <a:xfrm>
            <a:off x="6148134" y="4138084"/>
            <a:ext cx="325623" cy="325623"/>
          </a:xfrm>
          <a:prstGeom prst="rect">
            <a:avLst/>
          </a:prstGeom>
          <a:solidFill>
            <a:srgbClr val="68AE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cxnSp>
        <p:nvCxnSpPr>
          <p:cNvPr id="101" name="Elbow Connector 100">
            <a:extLst>
              <a:ext uri="{FF2B5EF4-FFF2-40B4-BE49-F238E27FC236}">
                <a16:creationId xmlns:a16="http://schemas.microsoft.com/office/drawing/2014/main" id="{FC0FCAD0-BC99-8243-98A6-167156783BF6}"/>
              </a:ext>
            </a:extLst>
          </p:cNvPr>
          <p:cNvCxnSpPr>
            <a:cxnSpLocks/>
            <a:stCxn id="39" idx="3"/>
          </p:cNvCxnSpPr>
          <p:nvPr/>
        </p:nvCxnSpPr>
        <p:spPr>
          <a:xfrm flipV="1">
            <a:off x="4153030" y="3710566"/>
            <a:ext cx="1995104" cy="332898"/>
          </a:xfrm>
          <a:prstGeom prst="bentConnector3">
            <a:avLst>
              <a:gd name="adj1" fmla="val 19177"/>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16E7CF19-310A-2E4D-BE64-B90DAB17F8FC}"/>
              </a:ext>
            </a:extLst>
          </p:cNvPr>
          <p:cNvCxnSpPr>
            <a:cxnSpLocks/>
            <a:stCxn id="16" idx="3"/>
          </p:cNvCxnSpPr>
          <p:nvPr/>
        </p:nvCxnSpPr>
        <p:spPr>
          <a:xfrm>
            <a:off x="6473756" y="4300897"/>
            <a:ext cx="3075054"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299D397F-BCCE-EB4E-A389-B702F7429F87}"/>
              </a:ext>
            </a:extLst>
          </p:cNvPr>
          <p:cNvSpPr txBox="1"/>
          <p:nvPr/>
        </p:nvSpPr>
        <p:spPr>
          <a:xfrm>
            <a:off x="3436666" y="4204660"/>
            <a:ext cx="1024656" cy="246221"/>
          </a:xfrm>
          <a:prstGeom prst="rect">
            <a:avLst/>
          </a:prstGeom>
          <a:noFill/>
        </p:spPr>
        <p:txBody>
          <a:bodyPr wrap="square" lIns="0" tIns="60960" rIns="0" bIns="0" rtlCol="0">
            <a:spAutoFit/>
          </a:bodyPr>
          <a:lstStyle/>
          <a:p>
            <a:pPr algn="ctr" defTabSz="609561">
              <a:defRPr/>
            </a:pPr>
            <a:r>
              <a:rPr lang="en-US" sz="1200" dirty="0">
                <a:solidFill>
                  <a:srgbClr val="FFFFFF"/>
                </a:solidFill>
                <a:latin typeface="Amazon Ember"/>
                <a:ea typeface="Amazon Ember Heavy" panose="020B0803020204020204" pitchFamily="34" charset="0"/>
                <a:cs typeface="Amazon Ember Heavy" panose="020B0803020204020204" pitchFamily="34" charset="0"/>
              </a:rPr>
              <a:t>Rehost</a:t>
            </a:r>
          </a:p>
        </p:txBody>
      </p:sp>
      <p:sp>
        <p:nvSpPr>
          <p:cNvPr id="186" name="TextBox 185">
            <a:extLst>
              <a:ext uri="{FF2B5EF4-FFF2-40B4-BE49-F238E27FC236}">
                <a16:creationId xmlns:a16="http://schemas.microsoft.com/office/drawing/2014/main" id="{0A4FB0CB-FFAE-DC47-90AD-2B8A4B53AB66}"/>
              </a:ext>
            </a:extLst>
          </p:cNvPr>
          <p:cNvSpPr txBox="1"/>
          <p:nvPr/>
        </p:nvSpPr>
        <p:spPr>
          <a:xfrm>
            <a:off x="4710748" y="4215331"/>
            <a:ext cx="762000" cy="164212"/>
          </a:xfrm>
          <a:prstGeom prst="rect">
            <a:avLst/>
          </a:prstGeom>
          <a:solidFill>
            <a:srgbClr val="253140"/>
          </a:solidFill>
        </p:spPr>
        <p:txBody>
          <a:bodyPr wrap="square" lIns="0" tIns="0" rIns="0" bIns="0" rtlCol="0" anchor="ctr" anchorCtr="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Automate</a:t>
            </a:r>
          </a:p>
        </p:txBody>
      </p:sp>
      <p:sp>
        <p:nvSpPr>
          <p:cNvPr id="187" name="TextBox 186">
            <a:extLst>
              <a:ext uri="{FF2B5EF4-FFF2-40B4-BE49-F238E27FC236}">
                <a16:creationId xmlns:a16="http://schemas.microsoft.com/office/drawing/2014/main" id="{7A321C7C-A97A-4941-B2E0-01BB50FD6D26}"/>
              </a:ext>
            </a:extLst>
          </p:cNvPr>
          <p:cNvSpPr txBox="1"/>
          <p:nvPr/>
        </p:nvSpPr>
        <p:spPr>
          <a:xfrm>
            <a:off x="4710748" y="3631531"/>
            <a:ext cx="762000" cy="164212"/>
          </a:xfrm>
          <a:prstGeom prst="rect">
            <a:avLst/>
          </a:prstGeom>
          <a:solidFill>
            <a:srgbClr val="253140"/>
          </a:solidFill>
        </p:spPr>
        <p:txBody>
          <a:bodyPr wrap="square" lIns="0" tIns="0" rIns="0" bIns="0" rtlCol="0" anchor="ctr" anchorCtr="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Manual</a:t>
            </a:r>
          </a:p>
        </p:txBody>
      </p:sp>
      <p:sp>
        <p:nvSpPr>
          <p:cNvPr id="32" name="Rectangle 31">
            <a:extLst>
              <a:ext uri="{FF2B5EF4-FFF2-40B4-BE49-F238E27FC236}">
                <a16:creationId xmlns:a16="http://schemas.microsoft.com/office/drawing/2014/main" id="{6FE3F86F-CEE4-AB40-9B41-E2C09EC0C9F8}"/>
              </a:ext>
            </a:extLst>
          </p:cNvPr>
          <p:cNvSpPr/>
          <p:nvPr/>
        </p:nvSpPr>
        <p:spPr>
          <a:xfrm>
            <a:off x="6148134" y="3550929"/>
            <a:ext cx="325623" cy="325623"/>
          </a:xfrm>
          <a:prstGeom prst="rect">
            <a:avLst/>
          </a:prstGeom>
          <a:solidFill>
            <a:srgbClr val="FEDE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77" name="Rectangle 76">
            <a:extLst>
              <a:ext uri="{FF2B5EF4-FFF2-40B4-BE49-F238E27FC236}">
                <a16:creationId xmlns:a16="http://schemas.microsoft.com/office/drawing/2014/main" id="{9654EE10-36DB-234F-A9A8-D31A72E1EDDB}"/>
              </a:ext>
            </a:extLst>
          </p:cNvPr>
          <p:cNvSpPr/>
          <p:nvPr/>
        </p:nvSpPr>
        <p:spPr>
          <a:xfrm>
            <a:off x="7309439" y="3550929"/>
            <a:ext cx="325623" cy="325623"/>
          </a:xfrm>
          <a:prstGeom prst="rect">
            <a:avLst/>
          </a:prstGeom>
          <a:solidFill>
            <a:srgbClr val="FEDE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78" name="Rectangle 77">
            <a:extLst>
              <a:ext uri="{FF2B5EF4-FFF2-40B4-BE49-F238E27FC236}">
                <a16:creationId xmlns:a16="http://schemas.microsoft.com/office/drawing/2014/main" id="{3E20CEE8-2188-C543-B3F6-A5018F605E24}"/>
              </a:ext>
            </a:extLst>
          </p:cNvPr>
          <p:cNvSpPr/>
          <p:nvPr/>
        </p:nvSpPr>
        <p:spPr>
          <a:xfrm>
            <a:off x="8489996" y="3550929"/>
            <a:ext cx="325623" cy="325623"/>
          </a:xfrm>
          <a:prstGeom prst="rect">
            <a:avLst/>
          </a:prstGeom>
          <a:solidFill>
            <a:srgbClr val="FEDE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cxnSp>
        <p:nvCxnSpPr>
          <p:cNvPr id="104" name="Straight Arrow Connector 103">
            <a:extLst>
              <a:ext uri="{FF2B5EF4-FFF2-40B4-BE49-F238E27FC236}">
                <a16:creationId xmlns:a16="http://schemas.microsoft.com/office/drawing/2014/main" id="{2934DCCA-549A-DF49-A05A-D8DE0BE10901}"/>
              </a:ext>
            </a:extLst>
          </p:cNvPr>
          <p:cNvCxnSpPr>
            <a:cxnSpLocks/>
            <a:stCxn id="32" idx="3"/>
            <a:endCxn id="77" idx="1"/>
          </p:cNvCxnSpPr>
          <p:nvPr/>
        </p:nvCxnSpPr>
        <p:spPr>
          <a:xfrm flipV="1">
            <a:off x="6473756" y="3713738"/>
            <a:ext cx="835683" cy="2"/>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CB46AB93-4114-7E48-98FB-581446E30356}"/>
              </a:ext>
            </a:extLst>
          </p:cNvPr>
          <p:cNvCxnSpPr>
            <a:cxnSpLocks/>
            <a:stCxn id="77" idx="3"/>
            <a:endCxn id="78" idx="1"/>
          </p:cNvCxnSpPr>
          <p:nvPr/>
        </p:nvCxnSpPr>
        <p:spPr>
          <a:xfrm>
            <a:off x="7635062" y="3713738"/>
            <a:ext cx="854936"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49E98518-5F0A-C543-A696-95E2C9A12D68}"/>
              </a:ext>
            </a:extLst>
          </p:cNvPr>
          <p:cNvCxnSpPr>
            <a:cxnSpLocks/>
            <a:stCxn id="78" idx="3"/>
          </p:cNvCxnSpPr>
          <p:nvPr/>
        </p:nvCxnSpPr>
        <p:spPr>
          <a:xfrm flipV="1">
            <a:off x="8815620" y="3713738"/>
            <a:ext cx="738963" cy="2"/>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92" name="TextBox 191">
            <a:extLst>
              <a:ext uri="{FF2B5EF4-FFF2-40B4-BE49-F238E27FC236}">
                <a16:creationId xmlns:a16="http://schemas.microsoft.com/office/drawing/2014/main" id="{F9C2F4ED-5CCC-AF42-BA36-6D067A873494}"/>
              </a:ext>
            </a:extLst>
          </p:cNvPr>
          <p:cNvSpPr txBox="1"/>
          <p:nvPr/>
        </p:nvSpPr>
        <p:spPr>
          <a:xfrm>
            <a:off x="5981632" y="3871836"/>
            <a:ext cx="658623" cy="225767"/>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Install</a:t>
            </a:r>
          </a:p>
        </p:txBody>
      </p:sp>
      <p:sp>
        <p:nvSpPr>
          <p:cNvPr id="193" name="TextBox 192">
            <a:extLst>
              <a:ext uri="{FF2B5EF4-FFF2-40B4-BE49-F238E27FC236}">
                <a16:creationId xmlns:a16="http://schemas.microsoft.com/office/drawing/2014/main" id="{046068B6-F60F-5C4C-A417-51406DCCF60E}"/>
              </a:ext>
            </a:extLst>
          </p:cNvPr>
          <p:cNvSpPr txBox="1"/>
          <p:nvPr/>
        </p:nvSpPr>
        <p:spPr>
          <a:xfrm>
            <a:off x="7142937" y="3871836"/>
            <a:ext cx="658623" cy="225767"/>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Config</a:t>
            </a:r>
          </a:p>
        </p:txBody>
      </p:sp>
      <p:sp>
        <p:nvSpPr>
          <p:cNvPr id="194" name="TextBox 193">
            <a:extLst>
              <a:ext uri="{FF2B5EF4-FFF2-40B4-BE49-F238E27FC236}">
                <a16:creationId xmlns:a16="http://schemas.microsoft.com/office/drawing/2014/main" id="{C2525663-EEB0-2241-B287-18F87B12CC66}"/>
              </a:ext>
            </a:extLst>
          </p:cNvPr>
          <p:cNvSpPr txBox="1"/>
          <p:nvPr/>
        </p:nvSpPr>
        <p:spPr>
          <a:xfrm>
            <a:off x="8323495" y="3871836"/>
            <a:ext cx="658623" cy="225767"/>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Deploy</a:t>
            </a:r>
          </a:p>
        </p:txBody>
      </p:sp>
      <p:sp>
        <p:nvSpPr>
          <p:cNvPr id="190" name="TextBox 189">
            <a:extLst>
              <a:ext uri="{FF2B5EF4-FFF2-40B4-BE49-F238E27FC236}">
                <a16:creationId xmlns:a16="http://schemas.microsoft.com/office/drawing/2014/main" id="{DE1950A8-71CF-B848-AEC5-8AE2B3F2A1C7}"/>
              </a:ext>
            </a:extLst>
          </p:cNvPr>
          <p:cNvSpPr txBox="1"/>
          <p:nvPr/>
        </p:nvSpPr>
        <p:spPr>
          <a:xfrm>
            <a:off x="5772317" y="1487439"/>
            <a:ext cx="1024656" cy="389979"/>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App code</a:t>
            </a:r>
          </a:p>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development</a:t>
            </a:r>
          </a:p>
        </p:txBody>
      </p:sp>
      <p:sp>
        <p:nvSpPr>
          <p:cNvPr id="10" name="Rectangle 9">
            <a:extLst>
              <a:ext uri="{FF2B5EF4-FFF2-40B4-BE49-F238E27FC236}">
                <a16:creationId xmlns:a16="http://schemas.microsoft.com/office/drawing/2014/main" id="{8ADF2152-EC0B-9E49-8C73-F7D0A9F88C48}"/>
              </a:ext>
            </a:extLst>
          </p:cNvPr>
          <p:cNvSpPr/>
          <p:nvPr/>
        </p:nvSpPr>
        <p:spPr>
          <a:xfrm>
            <a:off x="3786183" y="1172342"/>
            <a:ext cx="325623" cy="325623"/>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18" name="Rectangle 17">
            <a:extLst>
              <a:ext uri="{FF2B5EF4-FFF2-40B4-BE49-F238E27FC236}">
                <a16:creationId xmlns:a16="http://schemas.microsoft.com/office/drawing/2014/main" id="{741E1DB1-CFDE-B740-8B2E-B5D241C49BB4}"/>
              </a:ext>
            </a:extLst>
          </p:cNvPr>
          <p:cNvSpPr/>
          <p:nvPr/>
        </p:nvSpPr>
        <p:spPr>
          <a:xfrm>
            <a:off x="4950640" y="1160657"/>
            <a:ext cx="325623" cy="325623"/>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cxnSp>
        <p:nvCxnSpPr>
          <p:cNvPr id="60" name="Straight Arrow Connector 59">
            <a:extLst>
              <a:ext uri="{FF2B5EF4-FFF2-40B4-BE49-F238E27FC236}">
                <a16:creationId xmlns:a16="http://schemas.microsoft.com/office/drawing/2014/main" id="{94A15A02-175D-FC48-AAED-BEBA1A120861}"/>
              </a:ext>
            </a:extLst>
          </p:cNvPr>
          <p:cNvCxnSpPr>
            <a:cxnSpLocks/>
            <a:stCxn id="10" idx="3"/>
            <a:endCxn id="18" idx="1"/>
          </p:cNvCxnSpPr>
          <p:nvPr/>
        </p:nvCxnSpPr>
        <p:spPr>
          <a:xfrm flipV="1">
            <a:off x="4111805" y="1323468"/>
            <a:ext cx="838835" cy="11685"/>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34E669AB-D231-964B-9AF7-114DE065CE8B}"/>
              </a:ext>
            </a:extLst>
          </p:cNvPr>
          <p:cNvSpPr/>
          <p:nvPr/>
        </p:nvSpPr>
        <p:spPr>
          <a:xfrm>
            <a:off x="6121834" y="1154728"/>
            <a:ext cx="325623" cy="325623"/>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cxnSp>
        <p:nvCxnSpPr>
          <p:cNvPr id="73" name="Straight Arrow Connector 72">
            <a:extLst>
              <a:ext uri="{FF2B5EF4-FFF2-40B4-BE49-F238E27FC236}">
                <a16:creationId xmlns:a16="http://schemas.microsoft.com/office/drawing/2014/main" id="{CCD24AC7-7823-8642-BBD3-8B160BFB5E03}"/>
              </a:ext>
            </a:extLst>
          </p:cNvPr>
          <p:cNvCxnSpPr>
            <a:cxnSpLocks/>
            <a:stCxn id="18" idx="3"/>
            <a:endCxn id="71" idx="1"/>
          </p:cNvCxnSpPr>
          <p:nvPr/>
        </p:nvCxnSpPr>
        <p:spPr>
          <a:xfrm flipV="1">
            <a:off x="5276262" y="1317540"/>
            <a:ext cx="845572" cy="5929"/>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B9F0E0E5-6294-E847-AC96-600AD5D91ABB}"/>
              </a:ext>
            </a:extLst>
          </p:cNvPr>
          <p:cNvSpPr/>
          <p:nvPr/>
        </p:nvSpPr>
        <p:spPr>
          <a:xfrm>
            <a:off x="7283140" y="1154728"/>
            <a:ext cx="325623" cy="325623"/>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61">
              <a:defRPr/>
            </a:pPr>
            <a:endParaRPr lang="en-US" sz="2400" dirty="0">
              <a:solidFill>
                <a:srgbClr val="FFFFFF"/>
              </a:solidFill>
              <a:latin typeface="Arial"/>
            </a:endParaRPr>
          </a:p>
        </p:txBody>
      </p:sp>
      <p:sp>
        <p:nvSpPr>
          <p:cNvPr id="80" name="Rectangle 79">
            <a:extLst>
              <a:ext uri="{FF2B5EF4-FFF2-40B4-BE49-F238E27FC236}">
                <a16:creationId xmlns:a16="http://schemas.microsoft.com/office/drawing/2014/main" id="{DEC42035-EAE9-1F4E-BEF9-9CEC3B269D04}"/>
              </a:ext>
            </a:extLst>
          </p:cNvPr>
          <p:cNvSpPr/>
          <p:nvPr/>
        </p:nvSpPr>
        <p:spPr>
          <a:xfrm>
            <a:off x="8463697" y="1155732"/>
            <a:ext cx="325623" cy="325623"/>
          </a:xfrm>
          <a:prstGeom prst="rect">
            <a:avLst/>
          </a:prstGeom>
          <a:solidFill>
            <a:srgbClr val="007DB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61">
              <a:defRPr/>
            </a:pPr>
            <a:endParaRPr lang="en-US" sz="2400" dirty="0">
              <a:solidFill>
                <a:srgbClr val="FFFFFF"/>
              </a:solidFill>
              <a:latin typeface="Arial"/>
            </a:endParaRPr>
          </a:p>
        </p:txBody>
      </p:sp>
      <p:cxnSp>
        <p:nvCxnSpPr>
          <p:cNvPr id="114" name="Straight Arrow Connector 113">
            <a:extLst>
              <a:ext uri="{FF2B5EF4-FFF2-40B4-BE49-F238E27FC236}">
                <a16:creationId xmlns:a16="http://schemas.microsoft.com/office/drawing/2014/main" id="{6061F214-3011-4B48-8A4B-A9F765DB6C5A}"/>
              </a:ext>
            </a:extLst>
          </p:cNvPr>
          <p:cNvCxnSpPr>
            <a:cxnSpLocks/>
            <a:stCxn id="80" idx="3"/>
          </p:cNvCxnSpPr>
          <p:nvPr/>
        </p:nvCxnSpPr>
        <p:spPr>
          <a:xfrm flipV="1">
            <a:off x="8789321" y="1318541"/>
            <a:ext cx="739497" cy="3"/>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FD6EF301-007A-6942-AA64-AB3EFD6E6033}"/>
              </a:ext>
            </a:extLst>
          </p:cNvPr>
          <p:cNvCxnSpPr>
            <a:cxnSpLocks/>
            <a:stCxn id="71" idx="3"/>
            <a:endCxn id="79" idx="1"/>
          </p:cNvCxnSpPr>
          <p:nvPr/>
        </p:nvCxnSpPr>
        <p:spPr>
          <a:xfrm>
            <a:off x="6447457" y="1317539"/>
            <a:ext cx="835683"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6561D790-BA20-3046-A226-250D371F2538}"/>
              </a:ext>
            </a:extLst>
          </p:cNvPr>
          <p:cNvCxnSpPr>
            <a:cxnSpLocks/>
            <a:stCxn id="79" idx="3"/>
            <a:endCxn id="80" idx="1"/>
          </p:cNvCxnSpPr>
          <p:nvPr/>
        </p:nvCxnSpPr>
        <p:spPr>
          <a:xfrm>
            <a:off x="7608763" y="1317540"/>
            <a:ext cx="854936" cy="1004"/>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48" name="TextBox 147">
            <a:extLst>
              <a:ext uri="{FF2B5EF4-FFF2-40B4-BE49-F238E27FC236}">
                <a16:creationId xmlns:a16="http://schemas.microsoft.com/office/drawing/2014/main" id="{FC5F6CE0-7F87-3845-9DF6-9B03D843008A}"/>
              </a:ext>
            </a:extLst>
          </p:cNvPr>
          <p:cNvSpPr txBox="1"/>
          <p:nvPr/>
        </p:nvSpPr>
        <p:spPr>
          <a:xfrm>
            <a:off x="3436666" y="1496971"/>
            <a:ext cx="1024656" cy="246221"/>
          </a:xfrm>
          <a:prstGeom prst="rect">
            <a:avLst/>
          </a:prstGeom>
          <a:noFill/>
        </p:spPr>
        <p:txBody>
          <a:bodyPr wrap="square" lIns="0" tIns="60960" rIns="0" bIns="0" rtlCol="0">
            <a:spAutoFit/>
          </a:bodyPr>
          <a:lstStyle/>
          <a:p>
            <a:pPr algn="ctr" defTabSz="609561">
              <a:defRPr/>
            </a:pPr>
            <a:r>
              <a:rPr lang="en-US" sz="1200" dirty="0">
                <a:solidFill>
                  <a:srgbClr val="FFFFFF"/>
                </a:solidFill>
                <a:latin typeface="Amazon Ember"/>
                <a:ea typeface="Amazon Ember Heavy" panose="020B0803020204020204" pitchFamily="34" charset="0"/>
                <a:cs typeface="Amazon Ember Heavy" panose="020B0803020204020204" pitchFamily="34" charset="0"/>
              </a:rPr>
              <a:t>Refactor</a:t>
            </a:r>
          </a:p>
        </p:txBody>
      </p:sp>
      <p:sp>
        <p:nvSpPr>
          <p:cNvPr id="185" name="TextBox 184">
            <a:extLst>
              <a:ext uri="{FF2B5EF4-FFF2-40B4-BE49-F238E27FC236}">
                <a16:creationId xmlns:a16="http://schemas.microsoft.com/office/drawing/2014/main" id="{1B05EB6B-E0E9-8D40-B847-C4D21D0B9DF8}"/>
              </a:ext>
            </a:extLst>
          </p:cNvPr>
          <p:cNvSpPr txBox="1"/>
          <p:nvPr/>
        </p:nvSpPr>
        <p:spPr>
          <a:xfrm>
            <a:off x="4601123" y="1487440"/>
            <a:ext cx="1024656" cy="225767"/>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Redesign</a:t>
            </a:r>
          </a:p>
        </p:txBody>
      </p:sp>
      <p:sp>
        <p:nvSpPr>
          <p:cNvPr id="195" name="TextBox 194">
            <a:extLst>
              <a:ext uri="{FF2B5EF4-FFF2-40B4-BE49-F238E27FC236}">
                <a16:creationId xmlns:a16="http://schemas.microsoft.com/office/drawing/2014/main" id="{B4B70AA2-67BC-7541-9DD8-BED5E7CFBC18}"/>
              </a:ext>
            </a:extLst>
          </p:cNvPr>
          <p:cNvSpPr txBox="1"/>
          <p:nvPr/>
        </p:nvSpPr>
        <p:spPr>
          <a:xfrm>
            <a:off x="6933624" y="1487440"/>
            <a:ext cx="1024656" cy="225767"/>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ALM/SDLC</a:t>
            </a:r>
          </a:p>
        </p:txBody>
      </p:sp>
      <p:sp>
        <p:nvSpPr>
          <p:cNvPr id="196" name="TextBox 195">
            <a:extLst>
              <a:ext uri="{FF2B5EF4-FFF2-40B4-BE49-F238E27FC236}">
                <a16:creationId xmlns:a16="http://schemas.microsoft.com/office/drawing/2014/main" id="{00E27936-253C-664E-A954-CEF648E595B3}"/>
              </a:ext>
            </a:extLst>
          </p:cNvPr>
          <p:cNvSpPr txBox="1"/>
          <p:nvPr/>
        </p:nvSpPr>
        <p:spPr>
          <a:xfrm>
            <a:off x="8114180" y="1487440"/>
            <a:ext cx="1024656" cy="225767"/>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Integration</a:t>
            </a:r>
          </a:p>
        </p:txBody>
      </p:sp>
      <p:sp>
        <p:nvSpPr>
          <p:cNvPr id="96" name="Title 6">
            <a:extLst>
              <a:ext uri="{FF2B5EF4-FFF2-40B4-BE49-F238E27FC236}">
                <a16:creationId xmlns:a16="http://schemas.microsoft.com/office/drawing/2014/main" id="{B73BA146-C04F-4F26-9BEE-5D8EEFBBA13E}"/>
              </a:ext>
            </a:extLst>
          </p:cNvPr>
          <p:cNvSpPr>
            <a:spLocks noGrp="1"/>
          </p:cNvSpPr>
          <p:nvPr>
            <p:ph type="title"/>
          </p:nvPr>
        </p:nvSpPr>
        <p:spPr/>
        <p:txBody>
          <a:bodyPr/>
          <a:lstStyle/>
          <a:p>
            <a:r>
              <a:rPr lang="en-US" dirty="0"/>
              <a:t>“The 7 Rs </a:t>
            </a:r>
            <a:r>
              <a:rPr lang="en-US"/>
              <a:t>of migration” </a:t>
            </a:r>
            <a:endParaRPr lang="en-US" dirty="0"/>
          </a:p>
        </p:txBody>
      </p:sp>
      <p:sp>
        <p:nvSpPr>
          <p:cNvPr id="11" name="Rectangle 10">
            <a:extLst>
              <a:ext uri="{FF2B5EF4-FFF2-40B4-BE49-F238E27FC236}">
                <a16:creationId xmlns:a16="http://schemas.microsoft.com/office/drawing/2014/main" id="{7C4789EA-9092-F341-AD1A-D823A9AF3E19}"/>
              </a:ext>
            </a:extLst>
          </p:cNvPr>
          <p:cNvSpPr/>
          <p:nvPr/>
        </p:nvSpPr>
        <p:spPr>
          <a:xfrm>
            <a:off x="3786183" y="5351699"/>
            <a:ext cx="325623" cy="325623"/>
          </a:xfrm>
          <a:prstGeom prst="rect">
            <a:avLst/>
          </a:prstGeom>
          <a:solidFill>
            <a:srgbClr val="A5D7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13" name="Rectangle 12">
            <a:extLst>
              <a:ext uri="{FF2B5EF4-FFF2-40B4-BE49-F238E27FC236}">
                <a16:creationId xmlns:a16="http://schemas.microsoft.com/office/drawing/2014/main" id="{1B1366FB-6405-9542-84C8-40911BA99672}"/>
              </a:ext>
            </a:extLst>
          </p:cNvPr>
          <p:cNvSpPr/>
          <p:nvPr/>
        </p:nvSpPr>
        <p:spPr>
          <a:xfrm>
            <a:off x="3786183" y="6008969"/>
            <a:ext cx="325623" cy="325623"/>
          </a:xfrm>
          <a:prstGeom prst="rect">
            <a:avLst/>
          </a:prstGeom>
          <a:solidFill>
            <a:srgbClr val="A5D77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4" name="Diamond 3">
            <a:extLst>
              <a:ext uri="{FF2B5EF4-FFF2-40B4-BE49-F238E27FC236}">
                <a16:creationId xmlns:a16="http://schemas.microsoft.com/office/drawing/2014/main" id="{99018DB3-6968-4449-BCFE-4C201A04DF0F}"/>
              </a:ext>
            </a:extLst>
          </p:cNvPr>
          <p:cNvSpPr/>
          <p:nvPr/>
        </p:nvSpPr>
        <p:spPr>
          <a:xfrm>
            <a:off x="2436949" y="3788661"/>
            <a:ext cx="490423" cy="490423"/>
          </a:xfrm>
          <a:prstGeom prst="diamond">
            <a:avLst/>
          </a:prstGeom>
          <a:solidFill>
            <a:schemeClr val="tx1"/>
          </a:solidFill>
          <a:ln>
            <a:solidFill>
              <a:srgbClr val="232F3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cxnSp>
        <p:nvCxnSpPr>
          <p:cNvPr id="21" name="Elbow Connector 20">
            <a:extLst>
              <a:ext uri="{FF2B5EF4-FFF2-40B4-BE49-F238E27FC236}">
                <a16:creationId xmlns:a16="http://schemas.microsoft.com/office/drawing/2014/main" id="{D12C092E-5F36-6F4A-A28F-89EBF207BDD9}"/>
              </a:ext>
            </a:extLst>
          </p:cNvPr>
          <p:cNvCxnSpPr>
            <a:cxnSpLocks/>
            <a:stCxn id="4" idx="3"/>
            <a:endCxn id="123" idx="1"/>
          </p:cNvCxnSpPr>
          <p:nvPr/>
        </p:nvCxnSpPr>
        <p:spPr>
          <a:xfrm>
            <a:off x="2927371" y="4033873"/>
            <a:ext cx="858812" cy="685113"/>
          </a:xfrm>
          <a:prstGeom prst="bentConnector3">
            <a:avLst>
              <a:gd name="adj1" fmla="val 32784"/>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73848CB3-F7C1-B04D-A0C7-6D89A8044653}"/>
              </a:ext>
            </a:extLst>
          </p:cNvPr>
          <p:cNvCxnSpPr>
            <a:cxnSpLocks/>
            <a:stCxn id="4" idx="3"/>
            <a:endCxn id="8" idx="1"/>
          </p:cNvCxnSpPr>
          <p:nvPr/>
        </p:nvCxnSpPr>
        <p:spPr>
          <a:xfrm flipV="1">
            <a:off x="2927371" y="2140722"/>
            <a:ext cx="858812" cy="1893151"/>
          </a:xfrm>
          <a:prstGeom prst="bentConnector3">
            <a:avLst>
              <a:gd name="adj1" fmla="val 33446"/>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84840965-8DE0-2245-A514-64ADC0E78BEB}"/>
              </a:ext>
            </a:extLst>
          </p:cNvPr>
          <p:cNvCxnSpPr>
            <a:cxnSpLocks/>
            <a:stCxn id="4" idx="3"/>
            <a:endCxn id="10" idx="1"/>
          </p:cNvCxnSpPr>
          <p:nvPr/>
        </p:nvCxnSpPr>
        <p:spPr>
          <a:xfrm flipV="1">
            <a:off x="2927371" y="1335154"/>
            <a:ext cx="858812" cy="2698719"/>
          </a:xfrm>
          <a:prstGeom prst="bentConnector3">
            <a:avLst>
              <a:gd name="adj1" fmla="val 32784"/>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F63AECC9-5F3C-4B41-B314-FC8625AF5245}"/>
              </a:ext>
            </a:extLst>
          </p:cNvPr>
          <p:cNvCxnSpPr>
            <a:cxnSpLocks/>
            <a:stCxn id="4" idx="3"/>
            <a:endCxn id="11" idx="1"/>
          </p:cNvCxnSpPr>
          <p:nvPr/>
        </p:nvCxnSpPr>
        <p:spPr>
          <a:xfrm>
            <a:off x="2927371" y="4033873"/>
            <a:ext cx="858812" cy="1480638"/>
          </a:xfrm>
          <a:prstGeom prst="bentConnector3">
            <a:avLst>
              <a:gd name="adj1" fmla="val 32877"/>
            </a:avLst>
          </a:prstGeom>
          <a:ln w="19050">
            <a:solidFill>
              <a:schemeClr val="tx1"/>
            </a:solidFill>
            <a:prstDash val="dash"/>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5A496A1E-928C-C74A-B645-A4538AF4B426}"/>
              </a:ext>
            </a:extLst>
          </p:cNvPr>
          <p:cNvCxnSpPr>
            <a:cxnSpLocks/>
          </p:cNvCxnSpPr>
          <p:nvPr/>
        </p:nvCxnSpPr>
        <p:spPr>
          <a:xfrm>
            <a:off x="1201391" y="4033870"/>
            <a:ext cx="335978"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97" name="Elbow Connector 96">
            <a:extLst>
              <a:ext uri="{FF2B5EF4-FFF2-40B4-BE49-F238E27FC236}">
                <a16:creationId xmlns:a16="http://schemas.microsoft.com/office/drawing/2014/main" id="{5618249B-B4BF-7C4D-A2BD-8AE8F67BCC56}"/>
              </a:ext>
            </a:extLst>
          </p:cNvPr>
          <p:cNvCxnSpPr>
            <a:cxnSpLocks/>
            <a:stCxn id="4" idx="3"/>
            <a:endCxn id="13" idx="1"/>
          </p:cNvCxnSpPr>
          <p:nvPr/>
        </p:nvCxnSpPr>
        <p:spPr>
          <a:xfrm>
            <a:off x="2927371" y="4033873"/>
            <a:ext cx="858812" cy="2137908"/>
          </a:xfrm>
          <a:prstGeom prst="bentConnector3">
            <a:avLst>
              <a:gd name="adj1" fmla="val 32877"/>
            </a:avLst>
          </a:prstGeom>
          <a:ln w="19050">
            <a:solidFill>
              <a:schemeClr val="tx1"/>
            </a:solidFill>
            <a:prstDash val="dash"/>
            <a:tailEnd type="arrow" w="med" len="sm"/>
          </a:ln>
          <a:effectLst/>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0F527A47-CD60-2D42-9A9A-98D94C572397}"/>
              </a:ext>
            </a:extLst>
          </p:cNvPr>
          <p:cNvSpPr/>
          <p:nvPr/>
        </p:nvSpPr>
        <p:spPr>
          <a:xfrm>
            <a:off x="9528820" y="1217589"/>
            <a:ext cx="325623" cy="358359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146" name="TextBox 145">
            <a:extLst>
              <a:ext uri="{FF2B5EF4-FFF2-40B4-BE49-F238E27FC236}">
                <a16:creationId xmlns:a16="http://schemas.microsoft.com/office/drawing/2014/main" id="{4DAF0771-8676-EB41-99A0-2E6E13A2084B}"/>
              </a:ext>
            </a:extLst>
          </p:cNvPr>
          <p:cNvSpPr txBox="1"/>
          <p:nvPr/>
        </p:nvSpPr>
        <p:spPr>
          <a:xfrm>
            <a:off x="3436666" y="6338055"/>
            <a:ext cx="1024656" cy="246221"/>
          </a:xfrm>
          <a:prstGeom prst="rect">
            <a:avLst/>
          </a:prstGeom>
          <a:noFill/>
        </p:spPr>
        <p:txBody>
          <a:bodyPr wrap="square" lIns="0" tIns="60960" rIns="0" bIns="0" rtlCol="0">
            <a:spAutoFit/>
          </a:bodyPr>
          <a:lstStyle/>
          <a:p>
            <a:pPr algn="ctr" defTabSz="609561">
              <a:defRPr/>
            </a:pPr>
            <a:r>
              <a:rPr lang="en-US" sz="1200" dirty="0">
                <a:solidFill>
                  <a:srgbClr val="FFFFFF"/>
                </a:solidFill>
                <a:latin typeface="Amazon Ember"/>
                <a:ea typeface="Amazon Ember Heavy" panose="020B0803020204020204" pitchFamily="34" charset="0"/>
                <a:cs typeface="Amazon Ember Heavy" panose="020B0803020204020204" pitchFamily="34" charset="0"/>
              </a:rPr>
              <a:t>Retire</a:t>
            </a:r>
          </a:p>
        </p:txBody>
      </p:sp>
      <p:sp>
        <p:nvSpPr>
          <p:cNvPr id="147" name="TextBox 146">
            <a:extLst>
              <a:ext uri="{FF2B5EF4-FFF2-40B4-BE49-F238E27FC236}">
                <a16:creationId xmlns:a16="http://schemas.microsoft.com/office/drawing/2014/main" id="{6F39BAF4-16B1-D649-B53A-C345305B0F0B}"/>
              </a:ext>
            </a:extLst>
          </p:cNvPr>
          <p:cNvSpPr txBox="1"/>
          <p:nvPr/>
        </p:nvSpPr>
        <p:spPr>
          <a:xfrm>
            <a:off x="3436666" y="5678959"/>
            <a:ext cx="1024656" cy="246221"/>
          </a:xfrm>
          <a:prstGeom prst="rect">
            <a:avLst/>
          </a:prstGeom>
          <a:noFill/>
        </p:spPr>
        <p:txBody>
          <a:bodyPr wrap="square" lIns="0" tIns="60960" rIns="0" bIns="0" rtlCol="0">
            <a:spAutoFit/>
          </a:bodyPr>
          <a:lstStyle/>
          <a:p>
            <a:pPr algn="ctr" defTabSz="609561">
              <a:defRPr/>
            </a:pPr>
            <a:r>
              <a:rPr lang="en-US" sz="1200" dirty="0">
                <a:solidFill>
                  <a:srgbClr val="FFFFFF"/>
                </a:solidFill>
                <a:latin typeface="Amazon Ember"/>
                <a:ea typeface="Amazon Ember Heavy" panose="020B0803020204020204" pitchFamily="34" charset="0"/>
                <a:cs typeface="Amazon Ember Heavy" panose="020B0803020204020204" pitchFamily="34" charset="0"/>
              </a:rPr>
              <a:t>Retain</a:t>
            </a:r>
          </a:p>
        </p:txBody>
      </p:sp>
      <p:sp>
        <p:nvSpPr>
          <p:cNvPr id="15" name="Rectangle 14">
            <a:extLst>
              <a:ext uri="{FF2B5EF4-FFF2-40B4-BE49-F238E27FC236}">
                <a16:creationId xmlns:a16="http://schemas.microsoft.com/office/drawing/2014/main" id="{3200BCD6-0A1B-B442-A383-5FFDA6B97DD5}"/>
              </a:ext>
            </a:extLst>
          </p:cNvPr>
          <p:cNvSpPr/>
          <p:nvPr/>
        </p:nvSpPr>
        <p:spPr>
          <a:xfrm>
            <a:off x="6121834" y="1977375"/>
            <a:ext cx="325623" cy="325623"/>
          </a:xfrm>
          <a:prstGeom prst="rect">
            <a:avLst/>
          </a:prstGeom>
          <a:solidFill>
            <a:srgbClr val="0C9B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49" name="Diamond 48">
            <a:extLst>
              <a:ext uri="{FF2B5EF4-FFF2-40B4-BE49-F238E27FC236}">
                <a16:creationId xmlns:a16="http://schemas.microsoft.com/office/drawing/2014/main" id="{295F7574-AEED-8445-AC6B-08518A1998FE}"/>
              </a:ext>
            </a:extLst>
          </p:cNvPr>
          <p:cNvSpPr/>
          <p:nvPr/>
        </p:nvSpPr>
        <p:spPr>
          <a:xfrm>
            <a:off x="4909415" y="1936148"/>
            <a:ext cx="408072" cy="408072"/>
          </a:xfrm>
          <a:prstGeom prst="diamond">
            <a:avLst/>
          </a:prstGeom>
          <a:solidFill>
            <a:srgbClr val="0C9B2E"/>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61">
              <a:defRPr/>
            </a:pPr>
            <a:endParaRPr lang="en-US" sz="2400" dirty="0">
              <a:solidFill>
                <a:srgbClr val="FFFFFF"/>
              </a:solidFill>
              <a:latin typeface="Arial"/>
            </a:endParaRPr>
          </a:p>
        </p:txBody>
      </p:sp>
      <p:cxnSp>
        <p:nvCxnSpPr>
          <p:cNvPr id="50" name="Straight Arrow Connector 49">
            <a:extLst>
              <a:ext uri="{FF2B5EF4-FFF2-40B4-BE49-F238E27FC236}">
                <a16:creationId xmlns:a16="http://schemas.microsoft.com/office/drawing/2014/main" id="{8F27F959-CEE4-804D-BC5D-95FE17293039}"/>
              </a:ext>
            </a:extLst>
          </p:cNvPr>
          <p:cNvCxnSpPr>
            <a:cxnSpLocks/>
            <a:stCxn id="8" idx="3"/>
            <a:endCxn id="49" idx="1"/>
          </p:cNvCxnSpPr>
          <p:nvPr/>
        </p:nvCxnSpPr>
        <p:spPr>
          <a:xfrm flipV="1">
            <a:off x="4111805" y="2140184"/>
            <a:ext cx="797610" cy="538"/>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70BF5410-BFDC-AD41-86E2-46A57E51F1FC}"/>
              </a:ext>
            </a:extLst>
          </p:cNvPr>
          <p:cNvCxnSpPr>
            <a:cxnSpLocks/>
            <a:stCxn id="49" idx="3"/>
            <a:endCxn id="15" idx="1"/>
          </p:cNvCxnSpPr>
          <p:nvPr/>
        </p:nvCxnSpPr>
        <p:spPr>
          <a:xfrm>
            <a:off x="5317487" y="2140186"/>
            <a:ext cx="804349" cy="3"/>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376208D6-5A1A-1A48-8057-62CCC032B0C2}"/>
              </a:ext>
            </a:extLst>
          </p:cNvPr>
          <p:cNvSpPr/>
          <p:nvPr/>
        </p:nvSpPr>
        <p:spPr>
          <a:xfrm>
            <a:off x="3786183" y="1977910"/>
            <a:ext cx="325623" cy="325623"/>
          </a:xfrm>
          <a:prstGeom prst="rect">
            <a:avLst/>
          </a:prstGeom>
          <a:solidFill>
            <a:srgbClr val="0C9B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150" name="TextBox 149">
            <a:extLst>
              <a:ext uri="{FF2B5EF4-FFF2-40B4-BE49-F238E27FC236}">
                <a16:creationId xmlns:a16="http://schemas.microsoft.com/office/drawing/2014/main" id="{B0EDF0DE-0B5A-B547-817F-6BBB67E702B0}"/>
              </a:ext>
            </a:extLst>
          </p:cNvPr>
          <p:cNvSpPr txBox="1"/>
          <p:nvPr/>
        </p:nvSpPr>
        <p:spPr>
          <a:xfrm>
            <a:off x="3436666" y="2305686"/>
            <a:ext cx="1024656" cy="246221"/>
          </a:xfrm>
          <a:prstGeom prst="rect">
            <a:avLst/>
          </a:prstGeom>
          <a:noFill/>
        </p:spPr>
        <p:txBody>
          <a:bodyPr wrap="square" lIns="0" tIns="60960" rIns="0" bIns="0" rtlCol="0">
            <a:spAutoFit/>
          </a:bodyPr>
          <a:lstStyle/>
          <a:p>
            <a:pPr algn="ctr" defTabSz="609561">
              <a:defRPr/>
            </a:pPr>
            <a:r>
              <a:rPr lang="en-US" sz="1200" dirty="0">
                <a:solidFill>
                  <a:srgbClr val="FFFFFF"/>
                </a:solidFill>
                <a:latin typeface="Amazon Ember"/>
                <a:ea typeface="Amazon Ember Heavy" panose="020B0803020204020204" pitchFamily="34" charset="0"/>
                <a:cs typeface="Amazon Ember Heavy" panose="020B0803020204020204" pitchFamily="34" charset="0"/>
              </a:rPr>
              <a:t>Re-platform</a:t>
            </a:r>
          </a:p>
        </p:txBody>
      </p:sp>
      <p:sp>
        <p:nvSpPr>
          <p:cNvPr id="184" name="TextBox 183">
            <a:extLst>
              <a:ext uri="{FF2B5EF4-FFF2-40B4-BE49-F238E27FC236}">
                <a16:creationId xmlns:a16="http://schemas.microsoft.com/office/drawing/2014/main" id="{397CC514-1F21-F148-82F5-ABE3F20DB8D2}"/>
              </a:ext>
            </a:extLst>
          </p:cNvPr>
          <p:cNvSpPr txBox="1"/>
          <p:nvPr/>
        </p:nvSpPr>
        <p:spPr>
          <a:xfrm>
            <a:off x="4601123" y="2305882"/>
            <a:ext cx="1024656" cy="389979"/>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Determine</a:t>
            </a:r>
          </a:p>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platform</a:t>
            </a:r>
          </a:p>
        </p:txBody>
      </p:sp>
      <p:sp>
        <p:nvSpPr>
          <p:cNvPr id="189" name="TextBox 188">
            <a:extLst>
              <a:ext uri="{FF2B5EF4-FFF2-40B4-BE49-F238E27FC236}">
                <a16:creationId xmlns:a16="http://schemas.microsoft.com/office/drawing/2014/main" id="{C156E0C8-6030-1B4C-9E17-0403C084B564}"/>
              </a:ext>
            </a:extLst>
          </p:cNvPr>
          <p:cNvSpPr txBox="1"/>
          <p:nvPr/>
        </p:nvSpPr>
        <p:spPr>
          <a:xfrm>
            <a:off x="5561767" y="2305882"/>
            <a:ext cx="1445758" cy="389979"/>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Modify</a:t>
            </a:r>
            <a:br>
              <a:rPr lang="en-US" sz="1067" dirty="0">
                <a:solidFill>
                  <a:srgbClr val="FFFFFF"/>
                </a:solidFill>
                <a:latin typeface="Amazon Ember Regular"/>
                <a:ea typeface="Amazon Ember Light" panose="020B0403020204020204" pitchFamily="34" charset="0"/>
                <a:cs typeface="Amazon Ember Light" panose="020B0403020204020204" pitchFamily="34" charset="0"/>
              </a:rPr>
            </a:br>
            <a:r>
              <a:rPr lang="en-US" sz="1067" dirty="0">
                <a:solidFill>
                  <a:srgbClr val="FFFFFF"/>
                </a:solidFill>
                <a:latin typeface="Amazon Ember Regular"/>
                <a:ea typeface="Amazon Ember Light" panose="020B0403020204020204" pitchFamily="34" charset="0"/>
                <a:cs typeface="Amazon Ember Light" panose="020B0403020204020204" pitchFamily="34" charset="0"/>
              </a:rPr>
              <a:t>infrastructure</a:t>
            </a:r>
          </a:p>
        </p:txBody>
      </p:sp>
      <p:sp>
        <p:nvSpPr>
          <p:cNvPr id="199" name="TextBox 198">
            <a:extLst>
              <a:ext uri="{FF2B5EF4-FFF2-40B4-BE49-F238E27FC236}">
                <a16:creationId xmlns:a16="http://schemas.microsoft.com/office/drawing/2014/main" id="{B892C560-D3B4-E343-88D6-A7154CAC29D0}"/>
              </a:ext>
            </a:extLst>
          </p:cNvPr>
          <p:cNvSpPr txBox="1"/>
          <p:nvPr/>
        </p:nvSpPr>
        <p:spPr>
          <a:xfrm>
            <a:off x="2327503" y="4278339"/>
            <a:ext cx="719643" cy="225767"/>
          </a:xfrm>
          <a:prstGeom prst="rect">
            <a:avLst/>
          </a:prstGeom>
          <a:noFill/>
        </p:spPr>
        <p:txBody>
          <a:bodyPr wrap="square" lIns="0" tIns="60960" rIns="0" bIns="0" rtlCol="0">
            <a:spAutoFit/>
          </a:bodyPr>
          <a:lstStyle/>
          <a:p>
            <a:pPr algn="ctr" defTabSz="609561">
              <a:defRPr/>
            </a:pPr>
            <a:r>
              <a:rPr lang="en-US" sz="10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Determine</a:t>
            </a:r>
          </a:p>
        </p:txBody>
      </p:sp>
      <p:sp>
        <p:nvSpPr>
          <p:cNvPr id="200" name="TextBox 199">
            <a:extLst>
              <a:ext uri="{FF2B5EF4-FFF2-40B4-BE49-F238E27FC236}">
                <a16:creationId xmlns:a16="http://schemas.microsoft.com/office/drawing/2014/main" id="{97CCE3CD-71D4-CA4B-9AC9-3057517043B7}"/>
              </a:ext>
            </a:extLst>
          </p:cNvPr>
          <p:cNvSpPr txBox="1"/>
          <p:nvPr/>
        </p:nvSpPr>
        <p:spPr>
          <a:xfrm>
            <a:off x="410088" y="4512415"/>
            <a:ext cx="658623" cy="225767"/>
          </a:xfrm>
          <a:prstGeom prst="rect">
            <a:avLst/>
          </a:prstGeom>
          <a:noFill/>
        </p:spPr>
        <p:txBody>
          <a:bodyPr wrap="square" lIns="0" tIns="60960" rIns="0" bIns="0" rtlCol="0">
            <a:spAutoFit/>
          </a:bodyPr>
          <a:lstStyle/>
          <a:p>
            <a:pPr algn="ctr" defTabSz="609561">
              <a:defRPr/>
            </a:pPr>
            <a:r>
              <a:rPr lang="en-US" sz="10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Discover</a:t>
            </a:r>
          </a:p>
        </p:txBody>
      </p:sp>
      <p:sp>
        <p:nvSpPr>
          <p:cNvPr id="202" name="TextBox 201">
            <a:extLst>
              <a:ext uri="{FF2B5EF4-FFF2-40B4-BE49-F238E27FC236}">
                <a16:creationId xmlns:a16="http://schemas.microsoft.com/office/drawing/2014/main" id="{2B9A5ACE-A6C1-DA4F-98D9-308ACF5E4C25}"/>
              </a:ext>
            </a:extLst>
          </p:cNvPr>
          <p:cNvSpPr txBox="1"/>
          <p:nvPr/>
        </p:nvSpPr>
        <p:spPr>
          <a:xfrm rot="16200000">
            <a:off x="8081532" y="2836684"/>
            <a:ext cx="3232909" cy="205121"/>
          </a:xfrm>
          <a:prstGeom prst="rect">
            <a:avLst/>
          </a:prstGeom>
          <a:noFill/>
        </p:spPr>
        <p:txBody>
          <a:bodyPr wrap="square" lIns="0" tIns="0" rIns="0" bIns="0" rtlCol="0">
            <a:spAutoFit/>
          </a:bodyPr>
          <a:lstStyle/>
          <a:p>
            <a:pPr algn="ctr" defTabSz="609561">
              <a:defRPr/>
            </a:pPr>
            <a:r>
              <a:rPr lang="en-US" sz="1333" b="1" dirty="0">
                <a:solidFill>
                  <a:srgbClr val="232F3E"/>
                </a:solidFill>
                <a:latin typeface="Amazon Ember" panose="020B0603020204020204" pitchFamily="34" charset="0"/>
                <a:ea typeface="Amazon Ember" panose="020B0603020204020204" pitchFamily="34" charset="0"/>
                <a:cs typeface="Amazon Ember" panose="020B0603020204020204" pitchFamily="34" charset="0"/>
              </a:rPr>
              <a:t>VALIDATION</a:t>
            </a:r>
          </a:p>
        </p:txBody>
      </p:sp>
      <p:grpSp>
        <p:nvGrpSpPr>
          <p:cNvPr id="240" name="Group 239">
            <a:extLst>
              <a:ext uri="{FF2B5EF4-FFF2-40B4-BE49-F238E27FC236}">
                <a16:creationId xmlns:a16="http://schemas.microsoft.com/office/drawing/2014/main" id="{323EB2C3-152A-4EF2-980A-9A7059FA7C2A}"/>
              </a:ext>
            </a:extLst>
          </p:cNvPr>
          <p:cNvGrpSpPr/>
          <p:nvPr/>
        </p:nvGrpSpPr>
        <p:grpSpPr>
          <a:xfrm>
            <a:off x="277408" y="3571879"/>
            <a:ext cx="923983" cy="923983"/>
            <a:chOff x="418142" y="2678909"/>
            <a:chExt cx="692988" cy="692988"/>
          </a:xfrm>
        </p:grpSpPr>
        <p:sp>
          <p:nvSpPr>
            <p:cNvPr id="83" name="Oval 82">
              <a:extLst>
                <a:ext uri="{FF2B5EF4-FFF2-40B4-BE49-F238E27FC236}">
                  <a16:creationId xmlns:a16="http://schemas.microsoft.com/office/drawing/2014/main" id="{4F3F1503-FDB8-544C-8DB1-AE1A617037CE}"/>
                </a:ext>
              </a:extLst>
            </p:cNvPr>
            <p:cNvSpPr/>
            <p:nvPr/>
          </p:nvSpPr>
          <p:spPr>
            <a:xfrm>
              <a:off x="418142" y="2678909"/>
              <a:ext cx="692988" cy="692988"/>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grpSp>
          <p:nvGrpSpPr>
            <p:cNvPr id="105" name="Group 104">
              <a:extLst>
                <a:ext uri="{FF2B5EF4-FFF2-40B4-BE49-F238E27FC236}">
                  <a16:creationId xmlns:a16="http://schemas.microsoft.com/office/drawing/2014/main" id="{0383A789-C7D5-4764-ADEA-C9C1DB82FA21}"/>
                </a:ext>
              </a:extLst>
            </p:cNvPr>
            <p:cNvGrpSpPr/>
            <p:nvPr/>
          </p:nvGrpSpPr>
          <p:grpSpPr>
            <a:xfrm>
              <a:off x="564322" y="2829018"/>
              <a:ext cx="400628" cy="392772"/>
              <a:chOff x="-1073707" y="4177676"/>
              <a:chExt cx="443180" cy="434491"/>
            </a:xfrm>
          </p:grpSpPr>
          <p:sp>
            <p:nvSpPr>
              <p:cNvPr id="144" name="Freeform: Shape 143">
                <a:extLst>
                  <a:ext uri="{FF2B5EF4-FFF2-40B4-BE49-F238E27FC236}">
                    <a16:creationId xmlns:a16="http://schemas.microsoft.com/office/drawing/2014/main" id="{E31C6E18-E16C-471F-A45E-940650F2557A}"/>
                  </a:ext>
                </a:extLst>
              </p:cNvPr>
              <p:cNvSpPr/>
              <p:nvPr/>
            </p:nvSpPr>
            <p:spPr>
              <a:xfrm>
                <a:off x="-1043358" y="420831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accent1"/>
                </a:solidFill>
                <a:prstDash val="solid"/>
                <a:round/>
              </a:ln>
            </p:spPr>
            <p:txBody>
              <a:bodyPr rtlCol="0" anchor="ctr"/>
              <a:lstStyle/>
              <a:p>
                <a:pPr defTabSz="609576">
                  <a:defRPr/>
                </a:pPr>
                <a:endParaRPr lang="en-US" sz="2400">
                  <a:solidFill>
                    <a:srgbClr val="1D516C"/>
                  </a:solidFill>
                  <a:latin typeface="Arial"/>
                </a:endParaRPr>
              </a:p>
            </p:txBody>
          </p:sp>
          <p:grpSp>
            <p:nvGrpSpPr>
              <p:cNvPr id="145" name="Group 144">
                <a:extLst>
                  <a:ext uri="{FF2B5EF4-FFF2-40B4-BE49-F238E27FC236}">
                    <a16:creationId xmlns:a16="http://schemas.microsoft.com/office/drawing/2014/main" id="{05AD0103-E67A-4F72-A8E7-012EDCAF7B00}"/>
                  </a:ext>
                </a:extLst>
              </p:cNvPr>
              <p:cNvGrpSpPr/>
              <p:nvPr/>
            </p:nvGrpSpPr>
            <p:grpSpPr>
              <a:xfrm>
                <a:off x="-1073707" y="4177676"/>
                <a:ext cx="443180" cy="434491"/>
                <a:chOff x="-1073707" y="4177676"/>
                <a:chExt cx="443180" cy="434491"/>
              </a:xfrm>
            </p:grpSpPr>
            <p:sp>
              <p:nvSpPr>
                <p:cNvPr id="152" name="Freeform: Shape 151">
                  <a:extLst>
                    <a:ext uri="{FF2B5EF4-FFF2-40B4-BE49-F238E27FC236}">
                      <a16:creationId xmlns:a16="http://schemas.microsoft.com/office/drawing/2014/main" id="{CF2F87CD-BD0D-4E89-AC8F-D29CF0FA546D}"/>
                    </a:ext>
                  </a:extLst>
                </p:cNvPr>
                <p:cNvSpPr/>
                <p:nvPr/>
              </p:nvSpPr>
              <p:spPr>
                <a:xfrm>
                  <a:off x="-1073707" y="417767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pPr defTabSz="609576">
                    <a:defRPr/>
                  </a:pPr>
                  <a:endParaRPr lang="en-US" sz="2400">
                    <a:solidFill>
                      <a:srgbClr val="1D516C"/>
                    </a:solidFill>
                    <a:latin typeface="Arial"/>
                  </a:endParaRPr>
                </a:p>
              </p:txBody>
            </p:sp>
            <p:sp>
              <p:nvSpPr>
                <p:cNvPr id="153" name="Freeform: Shape 152">
                  <a:extLst>
                    <a:ext uri="{FF2B5EF4-FFF2-40B4-BE49-F238E27FC236}">
                      <a16:creationId xmlns:a16="http://schemas.microsoft.com/office/drawing/2014/main" id="{C75EB684-564F-4EB1-911E-54CC6A2987BE}"/>
                    </a:ext>
                  </a:extLst>
                </p:cNvPr>
                <p:cNvSpPr/>
                <p:nvPr/>
              </p:nvSpPr>
              <p:spPr>
                <a:xfrm>
                  <a:off x="-1053109" y="421661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pPr defTabSz="609576">
                    <a:defRPr/>
                  </a:pPr>
                  <a:endParaRPr lang="en-US" sz="2400">
                    <a:solidFill>
                      <a:srgbClr val="1D516C"/>
                    </a:solidFill>
                    <a:latin typeface="Arial"/>
                  </a:endParaRPr>
                </a:p>
              </p:txBody>
            </p:sp>
            <p:sp>
              <p:nvSpPr>
                <p:cNvPr id="154" name="Freeform: Shape 153">
                  <a:extLst>
                    <a:ext uri="{FF2B5EF4-FFF2-40B4-BE49-F238E27FC236}">
                      <a16:creationId xmlns:a16="http://schemas.microsoft.com/office/drawing/2014/main" id="{5ACAA597-9BED-4299-89BB-6ACFABD52AE4}"/>
                    </a:ext>
                  </a:extLst>
                </p:cNvPr>
                <p:cNvSpPr/>
                <p:nvPr/>
              </p:nvSpPr>
              <p:spPr>
                <a:xfrm>
                  <a:off x="-830071" y="441262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pPr defTabSz="609576">
                    <a:defRPr/>
                  </a:pPr>
                  <a:endParaRPr lang="en-US" sz="2400">
                    <a:solidFill>
                      <a:srgbClr val="1D516C"/>
                    </a:solidFill>
                    <a:latin typeface="Arial"/>
                  </a:endParaRPr>
                </a:p>
              </p:txBody>
            </p:sp>
            <p:sp>
              <p:nvSpPr>
                <p:cNvPr id="155" name="Freeform: Shape 154">
                  <a:extLst>
                    <a:ext uri="{FF2B5EF4-FFF2-40B4-BE49-F238E27FC236}">
                      <a16:creationId xmlns:a16="http://schemas.microsoft.com/office/drawing/2014/main" id="{840A7C50-6407-4A2C-9422-42D01DB1A4E1}"/>
                    </a:ext>
                  </a:extLst>
                </p:cNvPr>
                <p:cNvSpPr/>
                <p:nvPr/>
              </p:nvSpPr>
              <p:spPr>
                <a:xfrm>
                  <a:off x="-724184" y="452011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pPr defTabSz="609576">
                    <a:defRPr/>
                  </a:pPr>
                  <a:endParaRPr lang="en-US" sz="2400">
                    <a:solidFill>
                      <a:srgbClr val="1D516C"/>
                    </a:solidFill>
                    <a:latin typeface="Arial"/>
                  </a:endParaRPr>
                </a:p>
              </p:txBody>
            </p:sp>
            <p:sp>
              <p:nvSpPr>
                <p:cNvPr id="156" name="Freeform: Shape 155">
                  <a:extLst>
                    <a:ext uri="{FF2B5EF4-FFF2-40B4-BE49-F238E27FC236}">
                      <a16:creationId xmlns:a16="http://schemas.microsoft.com/office/drawing/2014/main" id="{91C69E87-10F3-40C3-A794-70D48881A17A}"/>
                    </a:ext>
                  </a:extLst>
                </p:cNvPr>
                <p:cNvSpPr/>
                <p:nvPr/>
              </p:nvSpPr>
              <p:spPr>
                <a:xfrm>
                  <a:off x="-746713" y="449759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pPr defTabSz="609576">
                    <a:defRPr/>
                  </a:pPr>
                  <a:endParaRPr lang="en-US" sz="2400">
                    <a:solidFill>
                      <a:srgbClr val="1D516C"/>
                    </a:solidFill>
                    <a:latin typeface="Arial"/>
                  </a:endParaRPr>
                </a:p>
              </p:txBody>
            </p:sp>
          </p:grpSp>
        </p:grpSp>
      </p:grpSp>
      <p:grpSp>
        <p:nvGrpSpPr>
          <p:cNvPr id="69" name="Group 68">
            <a:extLst>
              <a:ext uri="{FF2B5EF4-FFF2-40B4-BE49-F238E27FC236}">
                <a16:creationId xmlns:a16="http://schemas.microsoft.com/office/drawing/2014/main" id="{D5EA5841-C00F-4DF0-B79E-E73CD979D7D6}"/>
              </a:ext>
            </a:extLst>
          </p:cNvPr>
          <p:cNvGrpSpPr/>
          <p:nvPr/>
        </p:nvGrpSpPr>
        <p:grpSpPr>
          <a:xfrm>
            <a:off x="9854442" y="2355929"/>
            <a:ext cx="2074140" cy="1166690"/>
            <a:chOff x="11825330" y="3534012"/>
            <a:chExt cx="2488968" cy="1400029"/>
          </a:xfrm>
        </p:grpSpPr>
        <p:sp>
          <p:nvSpPr>
            <p:cNvPr id="119" name="Rectangle 118">
              <a:extLst>
                <a:ext uri="{FF2B5EF4-FFF2-40B4-BE49-F238E27FC236}">
                  <a16:creationId xmlns:a16="http://schemas.microsoft.com/office/drawing/2014/main" id="{F42817A4-91B1-9E4A-A195-2AAC1740AC94}"/>
                </a:ext>
              </a:extLst>
            </p:cNvPr>
            <p:cNvSpPr/>
            <p:nvPr/>
          </p:nvSpPr>
          <p:spPr>
            <a:xfrm>
              <a:off x="12331118" y="3897883"/>
              <a:ext cx="390747" cy="39074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cxnSp>
          <p:nvCxnSpPr>
            <p:cNvPr id="120" name="Straight Arrow Connector 119">
              <a:extLst>
                <a:ext uri="{FF2B5EF4-FFF2-40B4-BE49-F238E27FC236}">
                  <a16:creationId xmlns:a16="http://schemas.microsoft.com/office/drawing/2014/main" id="{754766FB-D97A-264B-94E4-E73C8CBC13BE}"/>
                </a:ext>
              </a:extLst>
            </p:cNvPr>
            <p:cNvCxnSpPr>
              <a:cxnSpLocks/>
              <a:endCxn id="119" idx="1"/>
            </p:cNvCxnSpPr>
            <p:nvPr/>
          </p:nvCxnSpPr>
          <p:spPr>
            <a:xfrm>
              <a:off x="11825330" y="4093255"/>
              <a:ext cx="505789" cy="3"/>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2" name="Oval 121">
              <a:extLst>
                <a:ext uri="{FF2B5EF4-FFF2-40B4-BE49-F238E27FC236}">
                  <a16:creationId xmlns:a16="http://schemas.microsoft.com/office/drawing/2014/main" id="{1282B81F-CEA5-8F48-8DC2-DCD97A098E1B}"/>
                </a:ext>
              </a:extLst>
            </p:cNvPr>
            <p:cNvSpPr/>
            <p:nvPr/>
          </p:nvSpPr>
          <p:spPr>
            <a:xfrm>
              <a:off x="13205518" y="3534012"/>
              <a:ext cx="1108780" cy="110878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cxnSp>
          <p:nvCxnSpPr>
            <p:cNvPr id="124" name="Straight Arrow Connector 123">
              <a:extLst>
                <a:ext uri="{FF2B5EF4-FFF2-40B4-BE49-F238E27FC236}">
                  <a16:creationId xmlns:a16="http://schemas.microsoft.com/office/drawing/2014/main" id="{B2E06969-754E-5F4D-A768-F47D5352ED16}"/>
                </a:ext>
              </a:extLst>
            </p:cNvPr>
            <p:cNvCxnSpPr>
              <a:cxnSpLocks/>
              <a:stCxn id="119" idx="3"/>
              <a:endCxn id="122" idx="2"/>
            </p:cNvCxnSpPr>
            <p:nvPr/>
          </p:nvCxnSpPr>
          <p:spPr>
            <a:xfrm flipV="1">
              <a:off x="12721865" y="4088402"/>
              <a:ext cx="483653" cy="4856"/>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97" name="TextBox 196">
              <a:extLst>
                <a:ext uri="{FF2B5EF4-FFF2-40B4-BE49-F238E27FC236}">
                  <a16:creationId xmlns:a16="http://schemas.microsoft.com/office/drawing/2014/main" id="{31FA11E4-D048-C248-99AE-2EE990FAC95A}"/>
                </a:ext>
              </a:extLst>
            </p:cNvPr>
            <p:cNvSpPr txBox="1"/>
            <p:nvPr/>
          </p:nvSpPr>
          <p:spPr>
            <a:xfrm>
              <a:off x="12131317" y="4288213"/>
              <a:ext cx="790348" cy="270920"/>
            </a:xfrm>
            <a:prstGeom prst="rect">
              <a:avLst/>
            </a:prstGeom>
            <a:noFill/>
          </p:spPr>
          <p:txBody>
            <a:bodyPr wrap="square" lIns="0" tIns="60960" rIns="0" bIns="0" rtlCol="0">
              <a:spAutoFit/>
            </a:bodyPr>
            <a:lstStyle/>
            <a:p>
              <a:pPr algn="ctr" defTabSz="609561">
                <a:defRPr/>
              </a:pPr>
              <a:r>
                <a:rPr lang="en-US" sz="10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Execute</a:t>
              </a:r>
            </a:p>
          </p:txBody>
        </p:sp>
        <p:sp>
          <p:nvSpPr>
            <p:cNvPr id="198" name="TextBox 197">
              <a:extLst>
                <a:ext uri="{FF2B5EF4-FFF2-40B4-BE49-F238E27FC236}">
                  <a16:creationId xmlns:a16="http://schemas.microsoft.com/office/drawing/2014/main" id="{AD53A9D3-6D48-1E4C-983E-8D03F691AF8A}"/>
                </a:ext>
              </a:extLst>
            </p:cNvPr>
            <p:cNvSpPr txBox="1"/>
            <p:nvPr/>
          </p:nvSpPr>
          <p:spPr>
            <a:xfrm>
              <a:off x="13249356" y="4663121"/>
              <a:ext cx="1021103" cy="270920"/>
            </a:xfrm>
            <a:prstGeom prst="rect">
              <a:avLst/>
            </a:prstGeom>
            <a:noFill/>
          </p:spPr>
          <p:txBody>
            <a:bodyPr wrap="square" lIns="0" tIns="60960" rIns="0" bIns="0" rtlCol="0">
              <a:spAutoFit/>
            </a:bodyPr>
            <a:lstStyle/>
            <a:p>
              <a:pPr algn="ctr" defTabSz="609561">
                <a:defRPr/>
              </a:pPr>
              <a:r>
                <a:rPr lang="en-US" sz="10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Production</a:t>
              </a:r>
            </a:p>
          </p:txBody>
        </p:sp>
        <p:grpSp>
          <p:nvGrpSpPr>
            <p:cNvPr id="2" name="Group 1">
              <a:extLst>
                <a:ext uri="{FF2B5EF4-FFF2-40B4-BE49-F238E27FC236}">
                  <a16:creationId xmlns:a16="http://schemas.microsoft.com/office/drawing/2014/main" id="{771B6BCC-CC8C-45F8-BED3-0CB4662E9C7A}"/>
                </a:ext>
              </a:extLst>
            </p:cNvPr>
            <p:cNvGrpSpPr/>
            <p:nvPr/>
          </p:nvGrpSpPr>
          <p:grpSpPr>
            <a:xfrm>
              <a:off x="13302515" y="3853799"/>
              <a:ext cx="817238" cy="444819"/>
              <a:chOff x="8246639" y="2350981"/>
              <a:chExt cx="412000" cy="224250"/>
            </a:xfrm>
          </p:grpSpPr>
          <p:grpSp>
            <p:nvGrpSpPr>
              <p:cNvPr id="172" name="Group 171">
                <a:extLst>
                  <a:ext uri="{FF2B5EF4-FFF2-40B4-BE49-F238E27FC236}">
                    <a16:creationId xmlns:a16="http://schemas.microsoft.com/office/drawing/2014/main" id="{0F3BAEAD-B656-46EB-BEC9-6D201D6BFA39}"/>
                  </a:ext>
                </a:extLst>
              </p:cNvPr>
              <p:cNvGrpSpPr/>
              <p:nvPr/>
            </p:nvGrpSpPr>
            <p:grpSpPr>
              <a:xfrm>
                <a:off x="8315107" y="2350981"/>
                <a:ext cx="343532" cy="224250"/>
                <a:chOff x="706143" y="880866"/>
                <a:chExt cx="847002" cy="552904"/>
              </a:xfrm>
            </p:grpSpPr>
            <p:sp>
              <p:nvSpPr>
                <p:cNvPr id="201" name="Freeform: Shape 200">
                  <a:extLst>
                    <a:ext uri="{FF2B5EF4-FFF2-40B4-BE49-F238E27FC236}">
                      <a16:creationId xmlns:a16="http://schemas.microsoft.com/office/drawing/2014/main" id="{C0BDBAE0-7F7C-41EA-A6A1-507F08AB3411}"/>
                    </a:ext>
                  </a:extLst>
                </p:cNvPr>
                <p:cNvSpPr/>
                <p:nvPr/>
              </p:nvSpPr>
              <p:spPr>
                <a:xfrm>
                  <a:off x="706143" y="880866"/>
                  <a:ext cx="847002" cy="552904"/>
                </a:xfrm>
                <a:custGeom>
                  <a:avLst/>
                  <a:gdLst>
                    <a:gd name="connsiteX0" fmla="*/ 123521 w 847001"/>
                    <a:gd name="connsiteY0" fmla="*/ 248150 h 552903"/>
                    <a:gd name="connsiteX1" fmla="*/ 121756 w 847001"/>
                    <a:gd name="connsiteY1" fmla="*/ 221681 h 552903"/>
                    <a:gd name="connsiteX2" fmla="*/ 247042 w 847001"/>
                    <a:gd name="connsiteY2" fmla="*/ 26988 h 552903"/>
                    <a:gd name="connsiteX3" fmla="*/ 485261 w 847001"/>
                    <a:gd name="connsiteY3" fmla="*/ 74632 h 552903"/>
                    <a:gd name="connsiteX4" fmla="*/ 543493 w 847001"/>
                    <a:gd name="connsiteY4" fmla="*/ 170508 h 552903"/>
                    <a:gd name="connsiteX5" fmla="*/ 543493 w 847001"/>
                    <a:gd name="connsiteY5" fmla="*/ 170508 h 552903"/>
                    <a:gd name="connsiteX6" fmla="*/ 707599 w 847001"/>
                    <a:gd name="connsiteY6" fmla="*/ 244033 h 552903"/>
                    <a:gd name="connsiteX7" fmla="*/ 707599 w 847001"/>
                    <a:gd name="connsiteY7" fmla="*/ 245797 h 552903"/>
                    <a:gd name="connsiteX8" fmla="*/ 842884 w 847001"/>
                    <a:gd name="connsiteY8" fmla="*/ 397552 h 552903"/>
                    <a:gd name="connsiteX9" fmla="*/ 703482 w 847001"/>
                    <a:gd name="connsiteY9" fmla="*/ 549306 h 552903"/>
                    <a:gd name="connsiteX10" fmla="*/ 162930 w 847001"/>
                    <a:gd name="connsiteY10" fmla="*/ 548718 h 552903"/>
                    <a:gd name="connsiteX11" fmla="*/ 9411 w 847001"/>
                    <a:gd name="connsiteY11" fmla="*/ 408727 h 552903"/>
                    <a:gd name="connsiteX12" fmla="*/ 8823 w 847001"/>
                    <a:gd name="connsiteY12" fmla="*/ 396375 h 552903"/>
                    <a:gd name="connsiteX13" fmla="*/ 123521 w 847001"/>
                    <a:gd name="connsiteY13" fmla="*/ 248150 h 552903"/>
                    <a:gd name="connsiteX14" fmla="*/ 123521 w 847001"/>
                    <a:gd name="connsiteY14" fmla="*/ 248150 h 55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001" h="552903">
                      <a:moveTo>
                        <a:pt x="123521" y="248150"/>
                      </a:moveTo>
                      <a:cubicBezTo>
                        <a:pt x="122345" y="239327"/>
                        <a:pt x="121756" y="230504"/>
                        <a:pt x="121756" y="221681"/>
                      </a:cubicBezTo>
                      <a:cubicBezTo>
                        <a:pt x="121756" y="145804"/>
                        <a:pt x="173518" y="58163"/>
                        <a:pt x="247042" y="26988"/>
                      </a:cubicBezTo>
                      <a:cubicBezTo>
                        <a:pt x="341742" y="-13009"/>
                        <a:pt x="428206" y="17577"/>
                        <a:pt x="485261" y="74632"/>
                      </a:cubicBezTo>
                      <a:cubicBezTo>
                        <a:pt x="511730" y="101101"/>
                        <a:pt x="531141" y="134040"/>
                        <a:pt x="543493" y="170508"/>
                      </a:cubicBezTo>
                      <a:lnTo>
                        <a:pt x="543493" y="170508"/>
                      </a:lnTo>
                      <a:cubicBezTo>
                        <a:pt x="591725" y="105218"/>
                        <a:pt x="699364" y="125805"/>
                        <a:pt x="707599" y="244033"/>
                      </a:cubicBezTo>
                      <a:lnTo>
                        <a:pt x="707599" y="245797"/>
                      </a:lnTo>
                      <a:cubicBezTo>
                        <a:pt x="756419" y="254032"/>
                        <a:pt x="842884" y="288735"/>
                        <a:pt x="842884" y="397552"/>
                      </a:cubicBezTo>
                      <a:cubicBezTo>
                        <a:pt x="842884" y="537542"/>
                        <a:pt x="703482" y="549306"/>
                        <a:pt x="703482" y="549306"/>
                      </a:cubicBezTo>
                      <a:lnTo>
                        <a:pt x="162930" y="548718"/>
                      </a:lnTo>
                      <a:cubicBezTo>
                        <a:pt x="83524" y="548718"/>
                        <a:pt x="14117" y="488134"/>
                        <a:pt x="9411" y="408727"/>
                      </a:cubicBezTo>
                      <a:cubicBezTo>
                        <a:pt x="9411" y="404610"/>
                        <a:pt x="8823" y="400493"/>
                        <a:pt x="8823" y="396375"/>
                      </a:cubicBezTo>
                      <a:cubicBezTo>
                        <a:pt x="8823" y="302852"/>
                        <a:pt x="69995" y="262267"/>
                        <a:pt x="123521" y="248150"/>
                      </a:cubicBezTo>
                      <a:lnTo>
                        <a:pt x="123521" y="248150"/>
                      </a:lnTo>
                      <a:close/>
                    </a:path>
                  </a:pathLst>
                </a:custGeom>
                <a:noFill/>
                <a:ln w="19050" cap="flat">
                  <a:solidFill>
                    <a:schemeClr val="tx1"/>
                  </a:solidFill>
                  <a:prstDash val="solid"/>
                  <a:round/>
                </a:ln>
              </p:spPr>
              <p:txBody>
                <a:bodyPr rtlCol="0" anchor="ctr"/>
                <a:lstStyle/>
                <a:p>
                  <a:pPr defTabSz="609576">
                    <a:defRPr/>
                  </a:pPr>
                  <a:endParaRPr lang="en-US" sz="2824">
                    <a:solidFill>
                      <a:srgbClr val="000000"/>
                    </a:solidFill>
                    <a:latin typeface="Amazon Ember"/>
                  </a:endParaRPr>
                </a:p>
              </p:txBody>
            </p:sp>
            <p:sp>
              <p:nvSpPr>
                <p:cNvPr id="215" name="Freeform: Shape 214">
                  <a:extLst>
                    <a:ext uri="{FF2B5EF4-FFF2-40B4-BE49-F238E27FC236}">
                      <a16:creationId xmlns:a16="http://schemas.microsoft.com/office/drawing/2014/main" id="{1BFE2537-F896-4F3C-AD7F-7AB74B358326}"/>
                    </a:ext>
                  </a:extLst>
                </p:cNvPr>
                <p:cNvSpPr/>
                <p:nvPr/>
              </p:nvSpPr>
              <p:spPr>
                <a:xfrm>
                  <a:off x="796136" y="1264889"/>
                  <a:ext cx="288216" cy="17646"/>
                </a:xfrm>
                <a:custGeom>
                  <a:avLst/>
                  <a:gdLst>
                    <a:gd name="connsiteX0" fmla="*/ 8823 w 288215"/>
                    <a:gd name="connsiteY0" fmla="*/ 8823 h 17645"/>
                    <a:gd name="connsiteX1" fmla="*/ 284098 w 288215"/>
                    <a:gd name="connsiteY1" fmla="*/ 8823 h 17645"/>
                  </a:gdLst>
                  <a:ahLst/>
                  <a:cxnLst>
                    <a:cxn ang="0">
                      <a:pos x="connsiteX0" y="connsiteY0"/>
                    </a:cxn>
                    <a:cxn ang="0">
                      <a:pos x="connsiteX1" y="connsiteY1"/>
                    </a:cxn>
                  </a:cxnLst>
                  <a:rect l="l" t="t" r="r" b="b"/>
                  <a:pathLst>
                    <a:path w="288215" h="17645">
                      <a:moveTo>
                        <a:pt x="8823" y="8823"/>
                      </a:moveTo>
                      <a:lnTo>
                        <a:pt x="284098" y="8823"/>
                      </a:lnTo>
                    </a:path>
                  </a:pathLst>
                </a:custGeom>
                <a:ln w="19050" cap="flat">
                  <a:solidFill>
                    <a:schemeClr val="tx1"/>
                  </a:solidFill>
                  <a:prstDash val="solid"/>
                  <a:round/>
                </a:ln>
              </p:spPr>
              <p:txBody>
                <a:bodyPr rtlCol="0" anchor="ctr"/>
                <a:lstStyle/>
                <a:p>
                  <a:pPr defTabSz="609576">
                    <a:defRPr/>
                  </a:pPr>
                  <a:endParaRPr lang="en-US" sz="2824">
                    <a:solidFill>
                      <a:srgbClr val="000000"/>
                    </a:solidFill>
                    <a:latin typeface="Amazon Ember"/>
                  </a:endParaRPr>
                </a:p>
              </p:txBody>
            </p:sp>
            <p:sp>
              <p:nvSpPr>
                <p:cNvPr id="217" name="Freeform: Shape 216">
                  <a:extLst>
                    <a:ext uri="{FF2B5EF4-FFF2-40B4-BE49-F238E27FC236}">
                      <a16:creationId xmlns:a16="http://schemas.microsoft.com/office/drawing/2014/main" id="{38FD3E28-2071-4CC3-BB2D-03571EFDC46C}"/>
                    </a:ext>
                  </a:extLst>
                </p:cNvPr>
                <p:cNvSpPr/>
                <p:nvPr/>
              </p:nvSpPr>
              <p:spPr>
                <a:xfrm>
                  <a:off x="1132584" y="1264889"/>
                  <a:ext cx="117639" cy="17646"/>
                </a:xfrm>
                <a:custGeom>
                  <a:avLst/>
                  <a:gdLst>
                    <a:gd name="connsiteX0" fmla="*/ 8823 w 117639"/>
                    <a:gd name="connsiteY0" fmla="*/ 8823 h 17645"/>
                    <a:gd name="connsiteX1" fmla="*/ 109404 w 117639"/>
                    <a:gd name="connsiteY1" fmla="*/ 8823 h 17645"/>
                  </a:gdLst>
                  <a:ahLst/>
                  <a:cxnLst>
                    <a:cxn ang="0">
                      <a:pos x="connsiteX0" y="connsiteY0"/>
                    </a:cxn>
                    <a:cxn ang="0">
                      <a:pos x="connsiteX1" y="connsiteY1"/>
                    </a:cxn>
                  </a:cxnLst>
                  <a:rect l="l" t="t" r="r" b="b"/>
                  <a:pathLst>
                    <a:path w="117639" h="17645">
                      <a:moveTo>
                        <a:pt x="8823" y="8823"/>
                      </a:moveTo>
                      <a:lnTo>
                        <a:pt x="109404" y="8823"/>
                      </a:lnTo>
                    </a:path>
                  </a:pathLst>
                </a:custGeom>
                <a:ln w="19050" cap="flat">
                  <a:solidFill>
                    <a:schemeClr val="tx1"/>
                  </a:solidFill>
                  <a:prstDash val="solid"/>
                  <a:round/>
                </a:ln>
              </p:spPr>
              <p:txBody>
                <a:bodyPr rtlCol="0" anchor="ctr"/>
                <a:lstStyle/>
                <a:p>
                  <a:pPr defTabSz="609576">
                    <a:defRPr/>
                  </a:pPr>
                  <a:endParaRPr lang="en-US" sz="2824">
                    <a:solidFill>
                      <a:srgbClr val="000000"/>
                    </a:solidFill>
                    <a:latin typeface="Amazon Ember"/>
                  </a:endParaRPr>
                </a:p>
              </p:txBody>
            </p:sp>
            <p:sp>
              <p:nvSpPr>
                <p:cNvPr id="218" name="Freeform: Shape 217">
                  <a:extLst>
                    <a:ext uri="{FF2B5EF4-FFF2-40B4-BE49-F238E27FC236}">
                      <a16:creationId xmlns:a16="http://schemas.microsoft.com/office/drawing/2014/main" id="{1291F74F-BC21-46D8-9A3D-5E4C147CEF96}"/>
                    </a:ext>
                  </a:extLst>
                </p:cNvPr>
                <p:cNvSpPr/>
                <p:nvPr/>
              </p:nvSpPr>
              <p:spPr>
                <a:xfrm>
                  <a:off x="974360" y="1185483"/>
                  <a:ext cx="376445" cy="17646"/>
                </a:xfrm>
                <a:custGeom>
                  <a:avLst/>
                  <a:gdLst>
                    <a:gd name="connsiteX0" fmla="*/ 8823 w 376445"/>
                    <a:gd name="connsiteY0" fmla="*/ 8823 h 17645"/>
                    <a:gd name="connsiteX1" fmla="*/ 368799 w 376445"/>
                    <a:gd name="connsiteY1" fmla="*/ 8823 h 17645"/>
                  </a:gdLst>
                  <a:ahLst/>
                  <a:cxnLst>
                    <a:cxn ang="0">
                      <a:pos x="connsiteX0" y="connsiteY0"/>
                    </a:cxn>
                    <a:cxn ang="0">
                      <a:pos x="connsiteX1" y="connsiteY1"/>
                    </a:cxn>
                  </a:cxnLst>
                  <a:rect l="l" t="t" r="r" b="b"/>
                  <a:pathLst>
                    <a:path w="376445" h="17645">
                      <a:moveTo>
                        <a:pt x="8823" y="8823"/>
                      </a:moveTo>
                      <a:lnTo>
                        <a:pt x="368799" y="8823"/>
                      </a:lnTo>
                    </a:path>
                  </a:pathLst>
                </a:custGeom>
                <a:ln w="19050" cap="flat">
                  <a:solidFill>
                    <a:schemeClr val="tx1"/>
                  </a:solidFill>
                  <a:prstDash val="solid"/>
                  <a:round/>
                </a:ln>
              </p:spPr>
              <p:txBody>
                <a:bodyPr rtlCol="0" anchor="ctr"/>
                <a:lstStyle/>
                <a:p>
                  <a:pPr defTabSz="609576">
                    <a:defRPr/>
                  </a:pPr>
                  <a:endParaRPr lang="en-US" sz="2824">
                    <a:solidFill>
                      <a:srgbClr val="000000"/>
                    </a:solidFill>
                    <a:latin typeface="Amazon Ember"/>
                  </a:endParaRPr>
                </a:p>
              </p:txBody>
            </p:sp>
          </p:grpSp>
          <p:grpSp>
            <p:nvGrpSpPr>
              <p:cNvPr id="173" name="Group 172">
                <a:extLst>
                  <a:ext uri="{FF2B5EF4-FFF2-40B4-BE49-F238E27FC236}">
                    <a16:creationId xmlns:a16="http://schemas.microsoft.com/office/drawing/2014/main" id="{59562C3E-CF08-4CBD-9108-C1FC2DED67B4}"/>
                  </a:ext>
                </a:extLst>
              </p:cNvPr>
              <p:cNvGrpSpPr/>
              <p:nvPr/>
            </p:nvGrpSpPr>
            <p:grpSpPr>
              <a:xfrm>
                <a:off x="8246639" y="2378865"/>
                <a:ext cx="386235" cy="167472"/>
                <a:chOff x="537330" y="949617"/>
                <a:chExt cx="952289" cy="412913"/>
              </a:xfrm>
            </p:grpSpPr>
            <p:sp>
              <p:nvSpPr>
                <p:cNvPr id="174" name="Freeform: Shape 173">
                  <a:extLst>
                    <a:ext uri="{FF2B5EF4-FFF2-40B4-BE49-F238E27FC236}">
                      <a16:creationId xmlns:a16="http://schemas.microsoft.com/office/drawing/2014/main" id="{B4EAD6AB-6177-4FAF-864C-7355837FEA35}"/>
                    </a:ext>
                  </a:extLst>
                </p:cNvPr>
                <p:cNvSpPr/>
                <p:nvPr/>
              </p:nvSpPr>
              <p:spPr>
                <a:xfrm>
                  <a:off x="654970" y="1185483"/>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9050" cap="flat">
                  <a:solidFill>
                    <a:schemeClr val="accent1"/>
                  </a:solidFill>
                  <a:prstDash val="solid"/>
                  <a:round/>
                </a:ln>
              </p:spPr>
              <p:txBody>
                <a:bodyPr rtlCol="0" anchor="ctr"/>
                <a:lstStyle/>
                <a:p>
                  <a:pPr defTabSz="609576">
                    <a:defRPr/>
                  </a:pPr>
                  <a:endParaRPr lang="en-US" sz="2824">
                    <a:solidFill>
                      <a:srgbClr val="000000"/>
                    </a:solidFill>
                    <a:latin typeface="Amazon Ember"/>
                  </a:endParaRPr>
                </a:p>
              </p:txBody>
            </p:sp>
            <p:sp>
              <p:nvSpPr>
                <p:cNvPr id="175" name="Freeform: Shape 174">
                  <a:extLst>
                    <a:ext uri="{FF2B5EF4-FFF2-40B4-BE49-F238E27FC236}">
                      <a16:creationId xmlns:a16="http://schemas.microsoft.com/office/drawing/2014/main" id="{21DA1B20-4258-4945-AC55-8EC99CA4276D}"/>
                    </a:ext>
                  </a:extLst>
                </p:cNvPr>
                <p:cNvSpPr/>
                <p:nvPr/>
              </p:nvSpPr>
              <p:spPr>
                <a:xfrm>
                  <a:off x="758492" y="1185483"/>
                  <a:ext cx="117639" cy="17646"/>
                </a:xfrm>
                <a:custGeom>
                  <a:avLst/>
                  <a:gdLst>
                    <a:gd name="connsiteX0" fmla="*/ 8823 w 117639"/>
                    <a:gd name="connsiteY0" fmla="*/ 8823 h 17645"/>
                    <a:gd name="connsiteX1" fmla="*/ 111169 w 117639"/>
                    <a:gd name="connsiteY1" fmla="*/ 8823 h 17645"/>
                  </a:gdLst>
                  <a:ahLst/>
                  <a:cxnLst>
                    <a:cxn ang="0">
                      <a:pos x="connsiteX0" y="connsiteY0"/>
                    </a:cxn>
                    <a:cxn ang="0">
                      <a:pos x="connsiteX1" y="connsiteY1"/>
                    </a:cxn>
                  </a:cxnLst>
                  <a:rect l="l" t="t" r="r" b="b"/>
                  <a:pathLst>
                    <a:path w="117639" h="17645">
                      <a:moveTo>
                        <a:pt x="8823" y="8823"/>
                      </a:moveTo>
                      <a:lnTo>
                        <a:pt x="111169" y="8823"/>
                      </a:lnTo>
                    </a:path>
                  </a:pathLst>
                </a:custGeom>
                <a:ln w="19050" cap="flat">
                  <a:solidFill>
                    <a:schemeClr val="accent1"/>
                  </a:solidFill>
                  <a:custDash>
                    <a:ds d="869873" sp="869873"/>
                  </a:custDash>
                  <a:round/>
                </a:ln>
              </p:spPr>
              <p:txBody>
                <a:bodyPr rtlCol="0" anchor="ctr"/>
                <a:lstStyle/>
                <a:p>
                  <a:pPr defTabSz="609576">
                    <a:defRPr/>
                  </a:pPr>
                  <a:endParaRPr lang="en-US" sz="2824">
                    <a:solidFill>
                      <a:srgbClr val="000000"/>
                    </a:solidFill>
                    <a:latin typeface="Amazon Ember"/>
                  </a:endParaRPr>
                </a:p>
              </p:txBody>
            </p:sp>
            <p:sp>
              <p:nvSpPr>
                <p:cNvPr id="176" name="Freeform: Shape 175">
                  <a:extLst>
                    <a:ext uri="{FF2B5EF4-FFF2-40B4-BE49-F238E27FC236}">
                      <a16:creationId xmlns:a16="http://schemas.microsoft.com/office/drawing/2014/main" id="{8429540F-7C66-4F39-A553-32E875E1FC69}"/>
                    </a:ext>
                  </a:extLst>
                </p:cNvPr>
                <p:cNvSpPr/>
                <p:nvPr/>
              </p:nvSpPr>
              <p:spPr>
                <a:xfrm>
                  <a:off x="894953" y="1185483"/>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5875" cap="flat">
                  <a:solidFill>
                    <a:schemeClr val="accent1"/>
                  </a:solidFill>
                  <a:prstDash val="solid"/>
                  <a:round/>
                </a:ln>
              </p:spPr>
              <p:txBody>
                <a:bodyPr rtlCol="0" anchor="ctr"/>
                <a:lstStyle/>
                <a:p>
                  <a:pPr defTabSz="609576">
                    <a:defRPr/>
                  </a:pPr>
                  <a:endParaRPr lang="en-US" sz="2824">
                    <a:solidFill>
                      <a:srgbClr val="000000"/>
                    </a:solidFill>
                    <a:latin typeface="Amazon Ember"/>
                  </a:endParaRPr>
                </a:p>
              </p:txBody>
            </p:sp>
            <p:sp>
              <p:nvSpPr>
                <p:cNvPr id="177" name="Freeform: Shape 176">
                  <a:extLst>
                    <a:ext uri="{FF2B5EF4-FFF2-40B4-BE49-F238E27FC236}">
                      <a16:creationId xmlns:a16="http://schemas.microsoft.com/office/drawing/2014/main" id="{08C33D9E-8760-466E-B833-4EF61C78F102}"/>
                    </a:ext>
                  </a:extLst>
                </p:cNvPr>
                <p:cNvSpPr/>
                <p:nvPr/>
              </p:nvSpPr>
              <p:spPr>
                <a:xfrm>
                  <a:off x="537330" y="1344884"/>
                  <a:ext cx="47056" cy="17646"/>
                </a:xfrm>
                <a:custGeom>
                  <a:avLst/>
                  <a:gdLst>
                    <a:gd name="connsiteX0" fmla="*/ 8823 w 47055"/>
                    <a:gd name="connsiteY0" fmla="*/ 8823 h 17645"/>
                    <a:gd name="connsiteX1" fmla="*/ 44115 w 47055"/>
                    <a:gd name="connsiteY1" fmla="*/ 8823 h 17645"/>
                  </a:gdLst>
                  <a:ahLst/>
                  <a:cxnLst>
                    <a:cxn ang="0">
                      <a:pos x="connsiteX0" y="connsiteY0"/>
                    </a:cxn>
                    <a:cxn ang="0">
                      <a:pos x="connsiteX1" y="connsiteY1"/>
                    </a:cxn>
                  </a:cxnLst>
                  <a:rect l="l" t="t" r="r" b="b"/>
                  <a:pathLst>
                    <a:path w="47055" h="17645">
                      <a:moveTo>
                        <a:pt x="8823" y="8823"/>
                      </a:moveTo>
                      <a:lnTo>
                        <a:pt x="44115" y="8823"/>
                      </a:lnTo>
                    </a:path>
                  </a:pathLst>
                </a:custGeom>
                <a:ln w="19050" cap="flat">
                  <a:solidFill>
                    <a:schemeClr val="accent1"/>
                  </a:solidFill>
                  <a:prstDash val="solid"/>
                  <a:round/>
                </a:ln>
              </p:spPr>
              <p:txBody>
                <a:bodyPr rtlCol="0" anchor="ctr"/>
                <a:lstStyle/>
                <a:p>
                  <a:pPr defTabSz="609576">
                    <a:defRPr/>
                  </a:pPr>
                  <a:endParaRPr lang="en-US" sz="2824">
                    <a:solidFill>
                      <a:srgbClr val="000000"/>
                    </a:solidFill>
                    <a:latin typeface="Amazon Ember"/>
                  </a:endParaRPr>
                </a:p>
              </p:txBody>
            </p:sp>
            <p:sp>
              <p:nvSpPr>
                <p:cNvPr id="178" name="Freeform: Shape 177">
                  <a:extLst>
                    <a:ext uri="{FF2B5EF4-FFF2-40B4-BE49-F238E27FC236}">
                      <a16:creationId xmlns:a16="http://schemas.microsoft.com/office/drawing/2014/main" id="{FA764FB7-5E46-494E-AE54-18EB9CE6F930}"/>
                    </a:ext>
                  </a:extLst>
                </p:cNvPr>
                <p:cNvSpPr/>
                <p:nvPr/>
              </p:nvSpPr>
              <p:spPr>
                <a:xfrm>
                  <a:off x="634971" y="1344884"/>
                  <a:ext cx="235278" cy="17646"/>
                </a:xfrm>
                <a:custGeom>
                  <a:avLst/>
                  <a:gdLst>
                    <a:gd name="connsiteX0" fmla="*/ 8823 w 235278"/>
                    <a:gd name="connsiteY0" fmla="*/ 8823 h 17645"/>
                    <a:gd name="connsiteX1" fmla="*/ 227043 w 235278"/>
                    <a:gd name="connsiteY1" fmla="*/ 8823 h 17645"/>
                  </a:gdLst>
                  <a:ahLst/>
                  <a:cxnLst>
                    <a:cxn ang="0">
                      <a:pos x="connsiteX0" y="connsiteY0"/>
                    </a:cxn>
                    <a:cxn ang="0">
                      <a:pos x="connsiteX1" y="connsiteY1"/>
                    </a:cxn>
                  </a:cxnLst>
                  <a:rect l="l" t="t" r="r" b="b"/>
                  <a:pathLst>
                    <a:path w="235278" h="17645">
                      <a:moveTo>
                        <a:pt x="8823" y="8823"/>
                      </a:moveTo>
                      <a:lnTo>
                        <a:pt x="227043" y="8823"/>
                      </a:lnTo>
                    </a:path>
                  </a:pathLst>
                </a:custGeom>
                <a:ln w="19050" cap="flat">
                  <a:solidFill>
                    <a:schemeClr val="accent1"/>
                  </a:solidFill>
                  <a:custDash>
                    <a:ds d="795000" sp="795000"/>
                  </a:custDash>
                  <a:round/>
                </a:ln>
              </p:spPr>
              <p:txBody>
                <a:bodyPr rtlCol="0" anchor="ctr"/>
                <a:lstStyle/>
                <a:p>
                  <a:pPr defTabSz="609576">
                    <a:defRPr/>
                  </a:pPr>
                  <a:endParaRPr lang="en-US" sz="2824">
                    <a:solidFill>
                      <a:srgbClr val="000000"/>
                    </a:solidFill>
                    <a:latin typeface="Amazon Ember"/>
                  </a:endParaRPr>
                </a:p>
              </p:txBody>
            </p:sp>
            <p:sp>
              <p:nvSpPr>
                <p:cNvPr id="179" name="Freeform: Shape 178">
                  <a:extLst>
                    <a:ext uri="{FF2B5EF4-FFF2-40B4-BE49-F238E27FC236}">
                      <a16:creationId xmlns:a16="http://schemas.microsoft.com/office/drawing/2014/main" id="{D868A113-5149-42BA-AF4E-B6AF9CCA19ED}"/>
                    </a:ext>
                  </a:extLst>
                </p:cNvPr>
                <p:cNvSpPr/>
                <p:nvPr/>
              </p:nvSpPr>
              <p:spPr>
                <a:xfrm>
                  <a:off x="884366" y="1344884"/>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9050" cap="flat">
                  <a:solidFill>
                    <a:schemeClr val="accent1"/>
                  </a:solidFill>
                  <a:prstDash val="solid"/>
                  <a:round/>
                </a:ln>
              </p:spPr>
              <p:txBody>
                <a:bodyPr rtlCol="0" anchor="ctr"/>
                <a:lstStyle/>
                <a:p>
                  <a:pPr defTabSz="609576">
                    <a:defRPr/>
                  </a:pPr>
                  <a:endParaRPr lang="en-US" sz="2824">
                    <a:solidFill>
                      <a:srgbClr val="000000"/>
                    </a:solidFill>
                    <a:latin typeface="Amazon Ember"/>
                  </a:endParaRPr>
                </a:p>
              </p:txBody>
            </p:sp>
            <p:sp>
              <p:nvSpPr>
                <p:cNvPr id="180" name="Freeform: Shape 179">
                  <a:extLst>
                    <a:ext uri="{FF2B5EF4-FFF2-40B4-BE49-F238E27FC236}">
                      <a16:creationId xmlns:a16="http://schemas.microsoft.com/office/drawing/2014/main" id="{FD989CAB-086E-4B1B-84CD-01058454A1B1}"/>
                    </a:ext>
                  </a:extLst>
                </p:cNvPr>
                <p:cNvSpPr/>
                <p:nvPr/>
              </p:nvSpPr>
              <p:spPr>
                <a:xfrm>
                  <a:off x="1196698" y="949617"/>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9050" cap="flat">
                  <a:solidFill>
                    <a:schemeClr val="accent1"/>
                  </a:solidFill>
                  <a:prstDash val="solid"/>
                  <a:round/>
                </a:ln>
              </p:spPr>
              <p:txBody>
                <a:bodyPr rtlCol="0" anchor="ctr"/>
                <a:lstStyle/>
                <a:p>
                  <a:pPr defTabSz="609576">
                    <a:defRPr/>
                  </a:pPr>
                  <a:endParaRPr lang="en-US" sz="2824">
                    <a:solidFill>
                      <a:srgbClr val="000000"/>
                    </a:solidFill>
                    <a:latin typeface="Amazon Ember"/>
                  </a:endParaRPr>
                </a:p>
              </p:txBody>
            </p:sp>
            <p:sp>
              <p:nvSpPr>
                <p:cNvPr id="181" name="Freeform: Shape 180">
                  <a:extLst>
                    <a:ext uri="{FF2B5EF4-FFF2-40B4-BE49-F238E27FC236}">
                      <a16:creationId xmlns:a16="http://schemas.microsoft.com/office/drawing/2014/main" id="{5686E020-B0D5-4555-98A5-7235CA0081C0}"/>
                    </a:ext>
                  </a:extLst>
                </p:cNvPr>
                <p:cNvSpPr/>
                <p:nvPr/>
              </p:nvSpPr>
              <p:spPr>
                <a:xfrm>
                  <a:off x="1300220" y="949617"/>
                  <a:ext cx="117639" cy="17646"/>
                </a:xfrm>
                <a:custGeom>
                  <a:avLst/>
                  <a:gdLst>
                    <a:gd name="connsiteX0" fmla="*/ 8823 w 117639"/>
                    <a:gd name="connsiteY0" fmla="*/ 8823 h 17645"/>
                    <a:gd name="connsiteX1" fmla="*/ 111169 w 117639"/>
                    <a:gd name="connsiteY1" fmla="*/ 8823 h 17645"/>
                  </a:gdLst>
                  <a:ahLst/>
                  <a:cxnLst>
                    <a:cxn ang="0">
                      <a:pos x="connsiteX0" y="connsiteY0"/>
                    </a:cxn>
                    <a:cxn ang="0">
                      <a:pos x="connsiteX1" y="connsiteY1"/>
                    </a:cxn>
                  </a:cxnLst>
                  <a:rect l="l" t="t" r="r" b="b"/>
                  <a:pathLst>
                    <a:path w="117639" h="17645">
                      <a:moveTo>
                        <a:pt x="8823" y="8823"/>
                      </a:moveTo>
                      <a:lnTo>
                        <a:pt x="111169" y="8823"/>
                      </a:lnTo>
                    </a:path>
                  </a:pathLst>
                </a:custGeom>
                <a:ln w="19050" cap="flat">
                  <a:solidFill>
                    <a:schemeClr val="accent1"/>
                  </a:solidFill>
                  <a:custDash>
                    <a:ds d="869873" sp="869873"/>
                  </a:custDash>
                  <a:round/>
                </a:ln>
              </p:spPr>
              <p:txBody>
                <a:bodyPr rtlCol="0" anchor="ctr"/>
                <a:lstStyle/>
                <a:p>
                  <a:pPr defTabSz="609576">
                    <a:defRPr/>
                  </a:pPr>
                  <a:endParaRPr lang="en-US" sz="2824">
                    <a:solidFill>
                      <a:srgbClr val="000000"/>
                    </a:solidFill>
                    <a:latin typeface="Amazon Ember"/>
                  </a:endParaRPr>
                </a:p>
              </p:txBody>
            </p:sp>
            <p:sp>
              <p:nvSpPr>
                <p:cNvPr id="182" name="Freeform: Shape 181">
                  <a:extLst>
                    <a:ext uri="{FF2B5EF4-FFF2-40B4-BE49-F238E27FC236}">
                      <a16:creationId xmlns:a16="http://schemas.microsoft.com/office/drawing/2014/main" id="{A8261C4A-6AC2-43A7-AE2C-8CB4CDF4258B}"/>
                    </a:ext>
                  </a:extLst>
                </p:cNvPr>
                <p:cNvSpPr/>
                <p:nvPr/>
              </p:nvSpPr>
              <p:spPr>
                <a:xfrm>
                  <a:off x="1436681" y="949617"/>
                  <a:ext cx="52938" cy="17646"/>
                </a:xfrm>
                <a:custGeom>
                  <a:avLst/>
                  <a:gdLst>
                    <a:gd name="connsiteX0" fmla="*/ 8823 w 52937"/>
                    <a:gd name="connsiteY0" fmla="*/ 8823 h 17645"/>
                    <a:gd name="connsiteX1" fmla="*/ 44115 w 52937"/>
                    <a:gd name="connsiteY1" fmla="*/ 8823 h 17645"/>
                  </a:gdLst>
                  <a:ahLst/>
                  <a:cxnLst>
                    <a:cxn ang="0">
                      <a:pos x="connsiteX0" y="connsiteY0"/>
                    </a:cxn>
                    <a:cxn ang="0">
                      <a:pos x="connsiteX1" y="connsiteY1"/>
                    </a:cxn>
                  </a:cxnLst>
                  <a:rect l="l" t="t" r="r" b="b"/>
                  <a:pathLst>
                    <a:path w="52937" h="17645">
                      <a:moveTo>
                        <a:pt x="8823" y="8823"/>
                      </a:moveTo>
                      <a:lnTo>
                        <a:pt x="44115" y="8823"/>
                      </a:lnTo>
                    </a:path>
                  </a:pathLst>
                </a:custGeom>
                <a:ln w="19050" cap="flat">
                  <a:solidFill>
                    <a:schemeClr val="accent1"/>
                  </a:solidFill>
                  <a:prstDash val="solid"/>
                  <a:round/>
                </a:ln>
              </p:spPr>
              <p:txBody>
                <a:bodyPr rtlCol="0" anchor="ctr"/>
                <a:lstStyle/>
                <a:p>
                  <a:pPr defTabSz="609576">
                    <a:defRPr/>
                  </a:pPr>
                  <a:endParaRPr lang="en-US" sz="2824">
                    <a:solidFill>
                      <a:srgbClr val="000000"/>
                    </a:solidFill>
                    <a:latin typeface="Amazon Ember"/>
                  </a:endParaRPr>
                </a:p>
              </p:txBody>
            </p:sp>
          </p:grpSp>
        </p:grpSp>
      </p:grpSp>
      <p:sp>
        <p:nvSpPr>
          <p:cNvPr id="131" name="TextBox 130">
            <a:extLst>
              <a:ext uri="{FF2B5EF4-FFF2-40B4-BE49-F238E27FC236}">
                <a16:creationId xmlns:a16="http://schemas.microsoft.com/office/drawing/2014/main" id="{6E716CF8-D191-4C41-9AA6-B3D6CB42FCED}"/>
              </a:ext>
            </a:extLst>
          </p:cNvPr>
          <p:cNvSpPr txBox="1"/>
          <p:nvPr/>
        </p:nvSpPr>
        <p:spPr>
          <a:xfrm>
            <a:off x="1503289" y="4278338"/>
            <a:ext cx="658623" cy="389979"/>
          </a:xfrm>
          <a:prstGeom prst="rect">
            <a:avLst/>
          </a:prstGeom>
          <a:noFill/>
        </p:spPr>
        <p:txBody>
          <a:bodyPr wrap="square" lIns="0" tIns="60960" rIns="0" bIns="0" rtlCol="0">
            <a:spAutoFit/>
          </a:bodyPr>
          <a:lstStyle/>
          <a:p>
            <a:pPr algn="ctr" defTabSz="609561"/>
            <a:r>
              <a:rPr lang="en-US" sz="1067" b="1"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Assess/ Prioritize</a:t>
            </a:r>
          </a:p>
        </p:txBody>
      </p:sp>
      <p:grpSp>
        <p:nvGrpSpPr>
          <p:cNvPr id="238" name="Group 237">
            <a:extLst>
              <a:ext uri="{FF2B5EF4-FFF2-40B4-BE49-F238E27FC236}">
                <a16:creationId xmlns:a16="http://schemas.microsoft.com/office/drawing/2014/main" id="{C2F2D255-7979-4482-B956-15125CB5B61A}"/>
              </a:ext>
            </a:extLst>
          </p:cNvPr>
          <p:cNvGrpSpPr/>
          <p:nvPr/>
        </p:nvGrpSpPr>
        <p:grpSpPr>
          <a:xfrm>
            <a:off x="1625504" y="3600039"/>
            <a:ext cx="414068" cy="584734"/>
            <a:chOff x="-1056533" y="4742617"/>
            <a:chExt cx="280327" cy="395869"/>
          </a:xfrm>
        </p:grpSpPr>
        <p:sp>
          <p:nvSpPr>
            <p:cNvPr id="139" name="Freeform: Shape 138">
              <a:extLst>
                <a:ext uri="{FF2B5EF4-FFF2-40B4-BE49-F238E27FC236}">
                  <a16:creationId xmlns:a16="http://schemas.microsoft.com/office/drawing/2014/main" id="{CE305EB4-8116-4B14-A18E-B2227F9FFF90}"/>
                </a:ext>
              </a:extLst>
            </p:cNvPr>
            <p:cNvSpPr/>
            <p:nvPr/>
          </p:nvSpPr>
          <p:spPr>
            <a:xfrm>
              <a:off x="-1056533" y="4742617"/>
              <a:ext cx="280005" cy="395869"/>
            </a:xfrm>
            <a:custGeom>
              <a:avLst/>
              <a:gdLst>
                <a:gd name="connsiteX0" fmla="*/ 4828 w 280004"/>
                <a:gd name="connsiteY0" fmla="*/ 382995 h 395868"/>
                <a:gd name="connsiteX1" fmla="*/ 4828 w 280004"/>
                <a:gd name="connsiteY1" fmla="*/ 15449 h 395868"/>
                <a:gd name="connsiteX2" fmla="*/ 15449 w 280004"/>
                <a:gd name="connsiteY2" fmla="*/ 4828 h 395868"/>
                <a:gd name="connsiteX3" fmla="*/ 185382 w 280004"/>
                <a:gd name="connsiteY3" fmla="*/ 4828 h 395868"/>
                <a:gd name="connsiteX4" fmla="*/ 275821 w 280004"/>
                <a:gd name="connsiteY4" fmla="*/ 95266 h 395868"/>
                <a:gd name="connsiteX5" fmla="*/ 275821 w 280004"/>
                <a:gd name="connsiteY5" fmla="*/ 382995 h 395868"/>
                <a:gd name="connsiteX6" fmla="*/ 265200 w 280004"/>
                <a:gd name="connsiteY6" fmla="*/ 393616 h 395868"/>
                <a:gd name="connsiteX7" fmla="*/ 15449 w 280004"/>
                <a:gd name="connsiteY7" fmla="*/ 393616 h 395868"/>
                <a:gd name="connsiteX8" fmla="*/ 4828 w 280004"/>
                <a:gd name="connsiteY8" fmla="*/ 382995 h 39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395868">
                  <a:moveTo>
                    <a:pt x="4828" y="382995"/>
                  </a:moveTo>
                  <a:lnTo>
                    <a:pt x="4828" y="15449"/>
                  </a:lnTo>
                  <a:cubicBezTo>
                    <a:pt x="4828" y="9655"/>
                    <a:pt x="9655" y="4828"/>
                    <a:pt x="15449" y="4828"/>
                  </a:cubicBezTo>
                  <a:lnTo>
                    <a:pt x="185382" y="4828"/>
                  </a:lnTo>
                  <a:lnTo>
                    <a:pt x="275821" y="95266"/>
                  </a:lnTo>
                  <a:lnTo>
                    <a:pt x="275821" y="382995"/>
                  </a:lnTo>
                  <a:cubicBezTo>
                    <a:pt x="275821" y="388788"/>
                    <a:pt x="270993" y="393616"/>
                    <a:pt x="265200" y="393616"/>
                  </a:cubicBezTo>
                  <a:lnTo>
                    <a:pt x="15449" y="393616"/>
                  </a:lnTo>
                  <a:cubicBezTo>
                    <a:pt x="9655" y="393616"/>
                    <a:pt x="4828" y="388788"/>
                    <a:pt x="4828" y="382995"/>
                  </a:cubicBezTo>
                  <a:close/>
                </a:path>
              </a:pathLst>
            </a:custGeom>
            <a:noFill/>
            <a:ln w="19050" cap="flat">
              <a:solidFill>
                <a:schemeClr val="tx1"/>
              </a:solidFill>
              <a:prstDash val="solid"/>
              <a:round/>
            </a:ln>
          </p:spPr>
          <p:txBody>
            <a:bodyPr rtlCol="0" anchor="ctr"/>
            <a:lstStyle/>
            <a:p>
              <a:endParaRPr lang="en-US" sz="1500"/>
            </a:p>
          </p:txBody>
        </p:sp>
        <p:sp>
          <p:nvSpPr>
            <p:cNvPr id="140" name="Freeform: Shape 139">
              <a:extLst>
                <a:ext uri="{FF2B5EF4-FFF2-40B4-BE49-F238E27FC236}">
                  <a16:creationId xmlns:a16="http://schemas.microsoft.com/office/drawing/2014/main" id="{A9B34C1E-FBFF-4421-A952-9BA75BE4556B}"/>
                </a:ext>
              </a:extLst>
            </p:cNvPr>
            <p:cNvSpPr/>
            <p:nvPr/>
          </p:nvSpPr>
          <p:spPr>
            <a:xfrm>
              <a:off x="-875978" y="4742617"/>
              <a:ext cx="99772" cy="99772"/>
            </a:xfrm>
            <a:custGeom>
              <a:avLst/>
              <a:gdLst>
                <a:gd name="connsiteX0" fmla="*/ 4828 w 99771"/>
                <a:gd name="connsiteY0" fmla="*/ 95266 h 99771"/>
                <a:gd name="connsiteX1" fmla="*/ 95266 w 99771"/>
                <a:gd name="connsiteY1" fmla="*/ 95266 h 99771"/>
                <a:gd name="connsiteX2" fmla="*/ 4828 w 99771"/>
                <a:gd name="connsiteY2" fmla="*/ 4828 h 99771"/>
              </a:gdLst>
              <a:ahLst/>
              <a:cxnLst>
                <a:cxn ang="0">
                  <a:pos x="connsiteX0" y="connsiteY0"/>
                </a:cxn>
                <a:cxn ang="0">
                  <a:pos x="connsiteX1" y="connsiteY1"/>
                </a:cxn>
                <a:cxn ang="0">
                  <a:pos x="connsiteX2" y="connsiteY2"/>
                </a:cxn>
              </a:cxnLst>
              <a:rect l="l" t="t" r="r" b="b"/>
              <a:pathLst>
                <a:path w="99771" h="99771">
                  <a:moveTo>
                    <a:pt x="4828" y="95266"/>
                  </a:moveTo>
                  <a:lnTo>
                    <a:pt x="95266" y="95266"/>
                  </a:lnTo>
                  <a:lnTo>
                    <a:pt x="4828" y="4828"/>
                  </a:lnTo>
                  <a:close/>
                </a:path>
              </a:pathLst>
            </a:custGeom>
            <a:noFill/>
            <a:ln w="19050" cap="flat">
              <a:solidFill>
                <a:schemeClr val="tx1"/>
              </a:solidFill>
              <a:prstDash val="solid"/>
              <a:round/>
            </a:ln>
          </p:spPr>
          <p:txBody>
            <a:bodyPr rtlCol="0" anchor="ctr"/>
            <a:lstStyle/>
            <a:p>
              <a:endParaRPr lang="en-US" sz="1500"/>
            </a:p>
          </p:txBody>
        </p:sp>
        <p:sp>
          <p:nvSpPr>
            <p:cNvPr id="141" name="Freeform: Shape 140">
              <a:extLst>
                <a:ext uri="{FF2B5EF4-FFF2-40B4-BE49-F238E27FC236}">
                  <a16:creationId xmlns:a16="http://schemas.microsoft.com/office/drawing/2014/main" id="{2A055740-71D5-4AE9-BC23-C368E9E070EB}"/>
                </a:ext>
              </a:extLst>
            </p:cNvPr>
            <p:cNvSpPr/>
            <p:nvPr/>
          </p:nvSpPr>
          <p:spPr>
            <a:xfrm>
              <a:off x="-1016624" y="4906114"/>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9050" cap="flat">
              <a:solidFill>
                <a:schemeClr val="accent1"/>
              </a:solidFill>
              <a:prstDash val="solid"/>
              <a:round/>
            </a:ln>
          </p:spPr>
          <p:txBody>
            <a:bodyPr rtlCol="0" anchor="ctr"/>
            <a:lstStyle/>
            <a:p>
              <a:endParaRPr lang="en-US" sz="1500"/>
            </a:p>
          </p:txBody>
        </p:sp>
        <p:sp>
          <p:nvSpPr>
            <p:cNvPr id="142" name="Freeform: Shape 141">
              <a:extLst>
                <a:ext uri="{FF2B5EF4-FFF2-40B4-BE49-F238E27FC236}">
                  <a16:creationId xmlns:a16="http://schemas.microsoft.com/office/drawing/2014/main" id="{1400D3BD-C6AC-4766-89CC-E2EFD8C3A46C}"/>
                </a:ext>
              </a:extLst>
            </p:cNvPr>
            <p:cNvSpPr/>
            <p:nvPr/>
          </p:nvSpPr>
          <p:spPr>
            <a:xfrm>
              <a:off x="-1016624" y="4958896"/>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9050" cap="flat">
              <a:solidFill>
                <a:schemeClr val="accent1"/>
              </a:solidFill>
              <a:prstDash val="solid"/>
              <a:round/>
            </a:ln>
          </p:spPr>
          <p:txBody>
            <a:bodyPr rtlCol="0" anchor="ctr"/>
            <a:lstStyle/>
            <a:p>
              <a:endParaRPr lang="en-US" sz="1500"/>
            </a:p>
          </p:txBody>
        </p:sp>
        <p:sp>
          <p:nvSpPr>
            <p:cNvPr id="143" name="Freeform: Shape 142">
              <a:extLst>
                <a:ext uri="{FF2B5EF4-FFF2-40B4-BE49-F238E27FC236}">
                  <a16:creationId xmlns:a16="http://schemas.microsoft.com/office/drawing/2014/main" id="{F14AEFE1-4352-47C2-97C8-06F4723DD7EF}"/>
                </a:ext>
              </a:extLst>
            </p:cNvPr>
            <p:cNvSpPr/>
            <p:nvPr/>
          </p:nvSpPr>
          <p:spPr>
            <a:xfrm>
              <a:off x="-1016624" y="5012001"/>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9050" cap="flat">
              <a:solidFill>
                <a:schemeClr val="accent1"/>
              </a:solidFill>
              <a:prstDash val="solid"/>
              <a:round/>
            </a:ln>
          </p:spPr>
          <p:txBody>
            <a:bodyPr rtlCol="0" anchor="ctr"/>
            <a:lstStyle/>
            <a:p>
              <a:endParaRPr lang="en-US" sz="1500"/>
            </a:p>
          </p:txBody>
        </p:sp>
        <p:sp>
          <p:nvSpPr>
            <p:cNvPr id="157" name="Freeform: Shape 156">
              <a:extLst>
                <a:ext uri="{FF2B5EF4-FFF2-40B4-BE49-F238E27FC236}">
                  <a16:creationId xmlns:a16="http://schemas.microsoft.com/office/drawing/2014/main" id="{02256162-6F56-4E2A-AAF2-C53CFE377ABD}"/>
                </a:ext>
              </a:extLst>
            </p:cNvPr>
            <p:cNvSpPr/>
            <p:nvPr/>
          </p:nvSpPr>
          <p:spPr>
            <a:xfrm>
              <a:off x="-1016624" y="5065105"/>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9050" cap="flat">
              <a:solidFill>
                <a:schemeClr val="accent1"/>
              </a:solidFill>
              <a:prstDash val="solid"/>
              <a:round/>
            </a:ln>
          </p:spPr>
          <p:txBody>
            <a:bodyPr rtlCol="0" anchor="ctr"/>
            <a:lstStyle/>
            <a:p>
              <a:endParaRPr lang="en-US" sz="1500"/>
            </a:p>
          </p:txBody>
        </p:sp>
        <p:sp>
          <p:nvSpPr>
            <p:cNvPr id="158" name="Freeform: Shape 157">
              <a:extLst>
                <a:ext uri="{FF2B5EF4-FFF2-40B4-BE49-F238E27FC236}">
                  <a16:creationId xmlns:a16="http://schemas.microsoft.com/office/drawing/2014/main" id="{A79DD36E-79F5-40A7-9DE4-1311C45A696A}"/>
                </a:ext>
              </a:extLst>
            </p:cNvPr>
            <p:cNvSpPr/>
            <p:nvPr/>
          </p:nvSpPr>
          <p:spPr>
            <a:xfrm>
              <a:off x="-1016624" y="4853009"/>
              <a:ext cx="115864" cy="9655"/>
            </a:xfrm>
            <a:custGeom>
              <a:avLst/>
              <a:gdLst>
                <a:gd name="connsiteX0" fmla="*/ 4828 w 115864"/>
                <a:gd name="connsiteY0" fmla="*/ 4828 h 9655"/>
                <a:gd name="connsiteX1" fmla="*/ 113289 w 115864"/>
                <a:gd name="connsiteY1" fmla="*/ 4828 h 9655"/>
              </a:gdLst>
              <a:ahLst/>
              <a:cxnLst>
                <a:cxn ang="0">
                  <a:pos x="connsiteX0" y="connsiteY0"/>
                </a:cxn>
                <a:cxn ang="0">
                  <a:pos x="connsiteX1" y="connsiteY1"/>
                </a:cxn>
              </a:cxnLst>
              <a:rect l="l" t="t" r="r" b="b"/>
              <a:pathLst>
                <a:path w="115864" h="9655">
                  <a:moveTo>
                    <a:pt x="4828" y="4828"/>
                  </a:moveTo>
                  <a:lnTo>
                    <a:pt x="113289" y="4828"/>
                  </a:lnTo>
                </a:path>
              </a:pathLst>
            </a:custGeom>
            <a:ln w="19050" cap="flat">
              <a:solidFill>
                <a:schemeClr val="accent1"/>
              </a:solidFill>
              <a:prstDash val="solid"/>
              <a:round/>
            </a:ln>
          </p:spPr>
          <p:txBody>
            <a:bodyPr rtlCol="0" anchor="ctr"/>
            <a:lstStyle/>
            <a:p>
              <a:endParaRPr lang="en-US" sz="1500"/>
            </a:p>
          </p:txBody>
        </p:sp>
      </p:grpSp>
      <p:cxnSp>
        <p:nvCxnSpPr>
          <p:cNvPr id="159" name="Straight Arrow Connector 158">
            <a:extLst>
              <a:ext uri="{FF2B5EF4-FFF2-40B4-BE49-F238E27FC236}">
                <a16:creationId xmlns:a16="http://schemas.microsoft.com/office/drawing/2014/main" id="{DFD8D8D6-98B2-42B4-82CB-462BABF77E3E}"/>
              </a:ext>
            </a:extLst>
          </p:cNvPr>
          <p:cNvCxnSpPr>
            <a:cxnSpLocks/>
          </p:cNvCxnSpPr>
          <p:nvPr/>
        </p:nvCxnSpPr>
        <p:spPr>
          <a:xfrm>
            <a:off x="2127708" y="4033870"/>
            <a:ext cx="335978"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03" name="Straight Arrow Connector 202">
            <a:extLst>
              <a:ext uri="{FF2B5EF4-FFF2-40B4-BE49-F238E27FC236}">
                <a16:creationId xmlns:a16="http://schemas.microsoft.com/office/drawing/2014/main" id="{91F67DBD-45AB-4C26-A118-D13FE5B75137}"/>
              </a:ext>
            </a:extLst>
          </p:cNvPr>
          <p:cNvCxnSpPr>
            <a:cxnSpLocks/>
            <a:stCxn id="4" idx="3"/>
          </p:cNvCxnSpPr>
          <p:nvPr/>
        </p:nvCxnSpPr>
        <p:spPr>
          <a:xfrm>
            <a:off x="2927371" y="4033873"/>
            <a:ext cx="858813" cy="5671"/>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65" name="Connector: Elbow 64">
            <a:extLst>
              <a:ext uri="{FF2B5EF4-FFF2-40B4-BE49-F238E27FC236}">
                <a16:creationId xmlns:a16="http://schemas.microsoft.com/office/drawing/2014/main" id="{A7DCD811-196B-4194-82CD-47B8E83CED8A}"/>
              </a:ext>
            </a:extLst>
          </p:cNvPr>
          <p:cNvCxnSpPr>
            <a:cxnSpLocks/>
            <a:stCxn id="4" idx="3"/>
            <a:endCxn id="132" idx="1"/>
          </p:cNvCxnSpPr>
          <p:nvPr/>
        </p:nvCxnSpPr>
        <p:spPr>
          <a:xfrm flipV="1">
            <a:off x="2927371" y="2976305"/>
            <a:ext cx="858812" cy="1057568"/>
          </a:xfrm>
          <a:prstGeom prst="bentConnector3">
            <a:avLst>
              <a:gd name="adj1" fmla="val 32877"/>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32" name="Rectangle 131">
            <a:extLst>
              <a:ext uri="{FF2B5EF4-FFF2-40B4-BE49-F238E27FC236}">
                <a16:creationId xmlns:a16="http://schemas.microsoft.com/office/drawing/2014/main" id="{3893F454-812F-4916-ADCD-E0531FAE6487}"/>
              </a:ext>
            </a:extLst>
          </p:cNvPr>
          <p:cNvSpPr/>
          <p:nvPr/>
        </p:nvSpPr>
        <p:spPr>
          <a:xfrm>
            <a:off x="3786183" y="2813494"/>
            <a:ext cx="325623" cy="325623"/>
          </a:xfrm>
          <a:prstGeom prst="rect">
            <a:avLst/>
          </a:prstGeom>
          <a:solidFill>
            <a:srgbClr val="FB57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133" name="Rectangle 132">
            <a:extLst>
              <a:ext uri="{FF2B5EF4-FFF2-40B4-BE49-F238E27FC236}">
                <a16:creationId xmlns:a16="http://schemas.microsoft.com/office/drawing/2014/main" id="{6CFF0888-D120-4B85-8A1C-53483F9CFD02}"/>
              </a:ext>
            </a:extLst>
          </p:cNvPr>
          <p:cNvSpPr/>
          <p:nvPr/>
        </p:nvSpPr>
        <p:spPr>
          <a:xfrm>
            <a:off x="4958484" y="2812866"/>
            <a:ext cx="325623" cy="325623"/>
          </a:xfrm>
          <a:prstGeom prst="rect">
            <a:avLst/>
          </a:prstGeom>
          <a:solidFill>
            <a:srgbClr val="FB57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cxnSp>
        <p:nvCxnSpPr>
          <p:cNvPr id="134" name="Straight Arrow Connector 133">
            <a:extLst>
              <a:ext uri="{FF2B5EF4-FFF2-40B4-BE49-F238E27FC236}">
                <a16:creationId xmlns:a16="http://schemas.microsoft.com/office/drawing/2014/main" id="{480A5CCE-EA29-4462-9E72-68557D554FB5}"/>
              </a:ext>
            </a:extLst>
          </p:cNvPr>
          <p:cNvCxnSpPr>
            <a:cxnSpLocks/>
            <a:stCxn id="132" idx="3"/>
            <a:endCxn id="133" idx="1"/>
          </p:cNvCxnSpPr>
          <p:nvPr/>
        </p:nvCxnSpPr>
        <p:spPr>
          <a:xfrm flipV="1">
            <a:off x="4111806" y="2975678"/>
            <a:ext cx="846679" cy="628"/>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35" name="Rectangle 134">
            <a:extLst>
              <a:ext uri="{FF2B5EF4-FFF2-40B4-BE49-F238E27FC236}">
                <a16:creationId xmlns:a16="http://schemas.microsoft.com/office/drawing/2014/main" id="{2A82F408-C821-4A92-B97B-864BA9A03AB4}"/>
              </a:ext>
            </a:extLst>
          </p:cNvPr>
          <p:cNvSpPr/>
          <p:nvPr/>
        </p:nvSpPr>
        <p:spPr>
          <a:xfrm>
            <a:off x="6129679" y="2809426"/>
            <a:ext cx="325623" cy="325623"/>
          </a:xfrm>
          <a:prstGeom prst="rect">
            <a:avLst/>
          </a:prstGeom>
          <a:solidFill>
            <a:srgbClr val="FB57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cxnSp>
        <p:nvCxnSpPr>
          <p:cNvPr id="136" name="Straight Arrow Connector 135">
            <a:extLst>
              <a:ext uri="{FF2B5EF4-FFF2-40B4-BE49-F238E27FC236}">
                <a16:creationId xmlns:a16="http://schemas.microsoft.com/office/drawing/2014/main" id="{6D203D7A-A8D9-454B-B006-31AC3C328FEA}"/>
              </a:ext>
            </a:extLst>
          </p:cNvPr>
          <p:cNvCxnSpPr>
            <a:cxnSpLocks/>
            <a:stCxn id="133" idx="3"/>
            <a:endCxn id="135" idx="1"/>
          </p:cNvCxnSpPr>
          <p:nvPr/>
        </p:nvCxnSpPr>
        <p:spPr>
          <a:xfrm flipV="1">
            <a:off x="5284107" y="2972239"/>
            <a:ext cx="845572" cy="344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F7F69FB2-3E6C-4680-B3C8-CC280B283F91}"/>
              </a:ext>
            </a:extLst>
          </p:cNvPr>
          <p:cNvCxnSpPr>
            <a:cxnSpLocks/>
            <a:stCxn id="135" idx="3"/>
          </p:cNvCxnSpPr>
          <p:nvPr/>
        </p:nvCxnSpPr>
        <p:spPr>
          <a:xfrm>
            <a:off x="6455301" y="2972239"/>
            <a:ext cx="3065676"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4975D595-68B9-4781-8F89-CBA2EE7CB7FE}"/>
              </a:ext>
            </a:extLst>
          </p:cNvPr>
          <p:cNvSpPr txBox="1"/>
          <p:nvPr/>
        </p:nvSpPr>
        <p:spPr>
          <a:xfrm>
            <a:off x="3436666" y="3143094"/>
            <a:ext cx="1024656" cy="246221"/>
          </a:xfrm>
          <a:prstGeom prst="rect">
            <a:avLst/>
          </a:prstGeom>
          <a:noFill/>
        </p:spPr>
        <p:txBody>
          <a:bodyPr wrap="square" lIns="0" tIns="60960" rIns="0" bIns="0" rtlCol="0">
            <a:spAutoFit/>
          </a:bodyPr>
          <a:lstStyle/>
          <a:p>
            <a:pPr algn="ctr" defTabSz="609561">
              <a:defRPr/>
            </a:pPr>
            <a:r>
              <a:rPr lang="en-US" sz="1200" dirty="0">
                <a:solidFill>
                  <a:srgbClr val="FFFFFF"/>
                </a:solidFill>
                <a:latin typeface="Amazon Ember"/>
                <a:ea typeface="Amazon Ember Heavy" panose="020B0803020204020204" pitchFamily="34" charset="0"/>
                <a:cs typeface="Amazon Ember Heavy" panose="020B0803020204020204" pitchFamily="34" charset="0"/>
              </a:rPr>
              <a:t>Repurchase</a:t>
            </a:r>
          </a:p>
        </p:txBody>
      </p:sp>
      <p:sp>
        <p:nvSpPr>
          <p:cNvPr id="163" name="TextBox 162">
            <a:extLst>
              <a:ext uri="{FF2B5EF4-FFF2-40B4-BE49-F238E27FC236}">
                <a16:creationId xmlns:a16="http://schemas.microsoft.com/office/drawing/2014/main" id="{BD1297A0-17CF-4584-B9FB-91056CAFC11F}"/>
              </a:ext>
            </a:extLst>
          </p:cNvPr>
          <p:cNvSpPr txBox="1"/>
          <p:nvPr/>
        </p:nvSpPr>
        <p:spPr>
          <a:xfrm>
            <a:off x="4608967" y="3113878"/>
            <a:ext cx="1024656" cy="389979"/>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Buy</a:t>
            </a:r>
          </a:p>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COTS/SaaS</a:t>
            </a:r>
          </a:p>
        </p:txBody>
      </p:sp>
      <p:sp>
        <p:nvSpPr>
          <p:cNvPr id="164" name="TextBox 163">
            <a:extLst>
              <a:ext uri="{FF2B5EF4-FFF2-40B4-BE49-F238E27FC236}">
                <a16:creationId xmlns:a16="http://schemas.microsoft.com/office/drawing/2014/main" id="{4183BD46-A6A7-446E-9FB2-A6CA248D44B8}"/>
              </a:ext>
            </a:extLst>
          </p:cNvPr>
          <p:cNvSpPr txBox="1"/>
          <p:nvPr/>
        </p:nvSpPr>
        <p:spPr>
          <a:xfrm>
            <a:off x="5780161" y="3113879"/>
            <a:ext cx="1024656" cy="225767"/>
          </a:xfrm>
          <a:prstGeom prst="rect">
            <a:avLst/>
          </a:prstGeom>
          <a:noFill/>
        </p:spPr>
        <p:txBody>
          <a:bodyPr wrap="square" lIns="0" tIns="6096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Install/setup</a:t>
            </a:r>
          </a:p>
        </p:txBody>
      </p:sp>
      <p:sp>
        <p:nvSpPr>
          <p:cNvPr id="123" name="Rectangle 122">
            <a:extLst>
              <a:ext uri="{FF2B5EF4-FFF2-40B4-BE49-F238E27FC236}">
                <a16:creationId xmlns:a16="http://schemas.microsoft.com/office/drawing/2014/main" id="{8461F323-650D-4380-86A9-30B461F4B934}"/>
              </a:ext>
            </a:extLst>
          </p:cNvPr>
          <p:cNvSpPr/>
          <p:nvPr/>
        </p:nvSpPr>
        <p:spPr>
          <a:xfrm>
            <a:off x="3786183" y="4556174"/>
            <a:ext cx="325623" cy="325623"/>
          </a:xfrm>
          <a:prstGeom prst="rect">
            <a:avLst/>
          </a:prstGeom>
          <a:solidFill>
            <a:srgbClr val="3EB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61">
              <a:defRPr/>
            </a:pPr>
            <a:endParaRPr lang="en-US" sz="2400" dirty="0">
              <a:solidFill>
                <a:srgbClr val="FFFFFF"/>
              </a:solidFill>
              <a:latin typeface="Arial"/>
            </a:endParaRPr>
          </a:p>
        </p:txBody>
      </p:sp>
      <p:sp>
        <p:nvSpPr>
          <p:cNvPr id="125" name="TextBox 124">
            <a:extLst>
              <a:ext uri="{FF2B5EF4-FFF2-40B4-BE49-F238E27FC236}">
                <a16:creationId xmlns:a16="http://schemas.microsoft.com/office/drawing/2014/main" id="{DD21FE35-87B5-46AE-8091-8028DD7C5501}"/>
              </a:ext>
            </a:extLst>
          </p:cNvPr>
          <p:cNvSpPr txBox="1"/>
          <p:nvPr/>
        </p:nvSpPr>
        <p:spPr>
          <a:xfrm>
            <a:off x="3278187" y="4832770"/>
            <a:ext cx="1341613" cy="412421"/>
          </a:xfrm>
          <a:prstGeom prst="rect">
            <a:avLst/>
          </a:prstGeom>
          <a:noFill/>
        </p:spPr>
        <p:txBody>
          <a:bodyPr wrap="square" lIns="0" tIns="60960" rIns="0" bIns="0" rtlCol="0">
            <a:spAutoFit/>
          </a:bodyPr>
          <a:lstStyle/>
          <a:p>
            <a:pPr algn="ctr" defTabSz="609561">
              <a:defRPr/>
            </a:pPr>
            <a:r>
              <a:rPr lang="en-US" sz="1200" dirty="0">
                <a:solidFill>
                  <a:srgbClr val="FFFFFF"/>
                </a:solidFill>
                <a:latin typeface="Amazon Ember"/>
                <a:ea typeface="Amazon Ember Heavy" panose="020B0803020204020204" pitchFamily="34" charset="0"/>
                <a:cs typeface="Amazon Ember Heavy" panose="020B0803020204020204" pitchFamily="34" charset="0"/>
              </a:rPr>
              <a:t>Relocate</a:t>
            </a:r>
          </a:p>
          <a:p>
            <a:pPr algn="ctr" defTabSz="609561">
              <a:lnSpc>
                <a:spcPct val="90000"/>
              </a:lnSpc>
              <a:defRPr/>
            </a:pPr>
            <a:r>
              <a:rPr lang="en-US" sz="1200" dirty="0">
                <a:solidFill>
                  <a:srgbClr val="FFFFFF"/>
                </a:solidFill>
                <a:latin typeface="Amazon Ember"/>
                <a:ea typeface="Amazon Ember Heavy" panose="020B0803020204020204" pitchFamily="34" charset="0"/>
                <a:cs typeface="Amazon Ember Heavy" panose="020B0803020204020204" pitchFamily="34" charset="0"/>
              </a:rPr>
              <a:t> </a:t>
            </a:r>
            <a:r>
              <a:rPr lang="en-US" sz="917" dirty="0">
                <a:solidFill>
                  <a:srgbClr val="FFFFFF"/>
                </a:solidFill>
                <a:ea typeface="Amazon Ember Heavy" panose="020B0803020204020204" pitchFamily="34" charset="0"/>
                <a:cs typeface="Amazon Ember Heavy" panose="020B0803020204020204" pitchFamily="34" charset="0"/>
              </a:rPr>
              <a:t>(VMware Cloud on AWS)</a:t>
            </a:r>
            <a:endParaRPr lang="en-US" sz="1200" dirty="0">
              <a:solidFill>
                <a:srgbClr val="FFFFFF"/>
              </a:solidFill>
              <a:latin typeface="Amazon Ember"/>
              <a:ea typeface="Amazon Ember Heavy" panose="020B0803020204020204" pitchFamily="34" charset="0"/>
              <a:cs typeface="Amazon Ember Heavy" panose="020B0803020204020204" pitchFamily="34" charset="0"/>
            </a:endParaRPr>
          </a:p>
        </p:txBody>
      </p:sp>
      <p:sp>
        <p:nvSpPr>
          <p:cNvPr id="39" name="Diamond 38">
            <a:extLst>
              <a:ext uri="{FF2B5EF4-FFF2-40B4-BE49-F238E27FC236}">
                <a16:creationId xmlns:a16="http://schemas.microsoft.com/office/drawing/2014/main" id="{30F35C21-79DE-B147-A623-E64423C8C5FE}"/>
              </a:ext>
            </a:extLst>
          </p:cNvPr>
          <p:cNvSpPr/>
          <p:nvPr/>
        </p:nvSpPr>
        <p:spPr>
          <a:xfrm>
            <a:off x="3744957" y="3839428"/>
            <a:ext cx="408072" cy="408072"/>
          </a:xfrm>
          <a:prstGeom prst="diamond">
            <a:avLst/>
          </a:prstGeom>
          <a:solidFill>
            <a:srgbClr val="68AE3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61">
              <a:defRPr/>
            </a:pPr>
            <a:endParaRPr lang="en-US" sz="2400" dirty="0">
              <a:solidFill>
                <a:srgbClr val="FFFFFF"/>
              </a:solidFill>
              <a:latin typeface="Arial"/>
            </a:endParaRPr>
          </a:p>
        </p:txBody>
      </p:sp>
      <p:cxnSp>
        <p:nvCxnSpPr>
          <p:cNvPr id="116" name="Straight Arrow Connector 115">
            <a:extLst>
              <a:ext uri="{FF2B5EF4-FFF2-40B4-BE49-F238E27FC236}">
                <a16:creationId xmlns:a16="http://schemas.microsoft.com/office/drawing/2014/main" id="{45E80CB9-D65A-45B4-995F-513B4FF3A90F}"/>
              </a:ext>
            </a:extLst>
          </p:cNvPr>
          <p:cNvCxnSpPr>
            <a:cxnSpLocks/>
            <a:stCxn id="123" idx="3"/>
          </p:cNvCxnSpPr>
          <p:nvPr/>
        </p:nvCxnSpPr>
        <p:spPr>
          <a:xfrm>
            <a:off x="4111805" y="4718985"/>
            <a:ext cx="5417013"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88BD86D9-1B4D-4EDF-ABA0-9CEC628E7DF7}"/>
              </a:ext>
            </a:extLst>
          </p:cNvPr>
          <p:cNvSpPr txBox="1"/>
          <p:nvPr/>
        </p:nvSpPr>
        <p:spPr>
          <a:xfrm>
            <a:off x="4710748" y="4639206"/>
            <a:ext cx="762000" cy="164212"/>
          </a:xfrm>
          <a:prstGeom prst="rect">
            <a:avLst/>
          </a:prstGeom>
          <a:solidFill>
            <a:srgbClr val="253140"/>
          </a:solidFill>
        </p:spPr>
        <p:txBody>
          <a:bodyPr wrap="square" lIns="0" tIns="0" rIns="0" bIns="0" rtlCol="0" anchor="ctr" anchorCtr="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Automate</a:t>
            </a:r>
          </a:p>
        </p:txBody>
      </p:sp>
      <p:cxnSp>
        <p:nvCxnSpPr>
          <p:cNvPr id="14" name="Connector: Elbow 13">
            <a:extLst>
              <a:ext uri="{FF2B5EF4-FFF2-40B4-BE49-F238E27FC236}">
                <a16:creationId xmlns:a16="http://schemas.microsoft.com/office/drawing/2014/main" id="{6807CCE1-0A66-4E91-BD6E-08DEBEE8E647}"/>
              </a:ext>
            </a:extLst>
          </p:cNvPr>
          <p:cNvCxnSpPr>
            <a:cxnSpLocks/>
            <a:stCxn id="15" idx="3"/>
            <a:endCxn id="16" idx="2"/>
          </p:cNvCxnSpPr>
          <p:nvPr/>
        </p:nvCxnSpPr>
        <p:spPr>
          <a:xfrm flipH="1">
            <a:off x="6310945" y="2140187"/>
            <a:ext cx="136512" cy="2323520"/>
          </a:xfrm>
          <a:prstGeom prst="bentConnector4">
            <a:avLst>
              <a:gd name="adj1" fmla="val -400698"/>
              <a:gd name="adj2" fmla="val 11749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91" name="TextBox 190">
            <a:extLst>
              <a:ext uri="{FF2B5EF4-FFF2-40B4-BE49-F238E27FC236}">
                <a16:creationId xmlns:a16="http://schemas.microsoft.com/office/drawing/2014/main" id="{130E18B0-EFE5-1541-99FE-4B0182364E05}"/>
              </a:ext>
            </a:extLst>
          </p:cNvPr>
          <p:cNvSpPr txBox="1"/>
          <p:nvPr/>
        </p:nvSpPr>
        <p:spPr>
          <a:xfrm>
            <a:off x="5678436" y="4538661"/>
            <a:ext cx="1265019" cy="164212"/>
          </a:xfrm>
          <a:prstGeom prst="rect">
            <a:avLst/>
          </a:prstGeom>
          <a:solidFill>
            <a:srgbClr val="253140"/>
          </a:solidFill>
        </p:spPr>
        <p:txBody>
          <a:bodyPr wrap="square" lIns="0" tIns="0" rIns="0" bIns="0" rtlCol="0">
            <a:spAutoFit/>
          </a:bodyPr>
          <a:lstStyle/>
          <a:p>
            <a:pPr algn="ctr" defTabSz="609561">
              <a:defRPr/>
            </a:pPr>
            <a:r>
              <a:rPr lang="en-US" sz="1067" dirty="0">
                <a:solidFill>
                  <a:srgbClr val="FFFFFF"/>
                </a:solidFill>
                <a:latin typeface="Amazon Ember Regular"/>
                <a:ea typeface="Amazon Ember Light" panose="020B0403020204020204" pitchFamily="34" charset="0"/>
                <a:cs typeface="Amazon Ember Light" panose="020B0403020204020204" pitchFamily="34" charset="0"/>
              </a:rPr>
              <a:t>Use migration tools</a:t>
            </a:r>
          </a:p>
        </p:txBody>
      </p:sp>
      <p:pic>
        <p:nvPicPr>
          <p:cNvPr id="121" name="Picture 120">
            <a:extLst>
              <a:ext uri="{FF2B5EF4-FFF2-40B4-BE49-F238E27FC236}">
                <a16:creationId xmlns:a16="http://schemas.microsoft.com/office/drawing/2014/main" id="{6A2BEB6A-0E5D-4038-A31E-A04C19B6C62A}"/>
              </a:ext>
            </a:extLst>
          </p:cNvPr>
          <p:cNvPicPr>
            <a:picLocks noChangeAspect="1"/>
          </p:cNvPicPr>
          <p:nvPr/>
        </p:nvPicPr>
        <p:blipFill rotWithShape="1">
          <a:blip r:embed="rId3"/>
          <a:srcRect l="11024" r="14231"/>
          <a:stretch/>
        </p:blipFill>
        <p:spPr>
          <a:xfrm>
            <a:off x="11378427" y="5676"/>
            <a:ext cx="805220" cy="746760"/>
          </a:xfrm>
          <a:prstGeom prst="rect">
            <a:avLst/>
          </a:prstGeom>
        </p:spPr>
      </p:pic>
    </p:spTree>
    <p:extLst>
      <p:ext uri="{BB962C8B-B14F-4D97-AF65-F5344CB8AC3E}">
        <p14:creationId xmlns:p14="http://schemas.microsoft.com/office/powerpoint/2010/main" val="140364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Cloud Migration Sample 7R Disposition Tree</a:t>
            </a:r>
          </a:p>
        </p:txBody>
      </p:sp>
      <p:sp>
        <p:nvSpPr>
          <p:cNvPr id="3" name="Rounded Rectangle 2"/>
          <p:cNvSpPr/>
          <p:nvPr/>
        </p:nvSpPr>
        <p:spPr>
          <a:xfrm>
            <a:off x="3251738" y="782277"/>
            <a:ext cx="2194858" cy="7680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t"/>
          <a:lstStyle/>
          <a:p>
            <a:pPr algn="ctr" defTabSz="914363">
              <a:defRPr/>
            </a:pPr>
            <a:r>
              <a:rPr lang="en-AU" sz="1067" b="1" dirty="0">
                <a:solidFill>
                  <a:schemeClr val="tx1"/>
                </a:solidFill>
                <a:latin typeface="Calibri" panose="020F0502020204030204"/>
              </a:rPr>
              <a:t>Cost Reduction / Avoidance</a:t>
            </a:r>
          </a:p>
          <a:p>
            <a:pPr algn="ctr" defTabSz="914363">
              <a:defRPr/>
            </a:pPr>
            <a:r>
              <a:rPr lang="en-AU" sz="933" i="1" dirty="0">
                <a:solidFill>
                  <a:schemeClr val="tx1"/>
                </a:solidFill>
                <a:latin typeface="Calibri" panose="020F0502020204030204"/>
              </a:rPr>
              <a:t>(i.e. License Renewal, Hardware Refresh, Operational Efficiencies)</a:t>
            </a:r>
          </a:p>
        </p:txBody>
      </p:sp>
      <p:sp>
        <p:nvSpPr>
          <p:cNvPr id="4" name="Rounded Rectangle 3"/>
          <p:cNvSpPr/>
          <p:nvPr/>
        </p:nvSpPr>
        <p:spPr>
          <a:xfrm>
            <a:off x="5735980" y="784885"/>
            <a:ext cx="2194858" cy="7680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t"/>
          <a:lstStyle/>
          <a:p>
            <a:pPr algn="ctr" defTabSz="914363">
              <a:defRPr/>
            </a:pPr>
            <a:r>
              <a:rPr lang="en-AU" sz="1067" b="1" dirty="0">
                <a:solidFill>
                  <a:schemeClr val="tx1"/>
                </a:solidFill>
                <a:latin typeface="Calibri" panose="020F0502020204030204"/>
              </a:rPr>
              <a:t>Risk Reduction</a:t>
            </a:r>
          </a:p>
          <a:p>
            <a:pPr algn="ctr" defTabSz="914363">
              <a:defRPr/>
            </a:pPr>
            <a:r>
              <a:rPr lang="en-AU" sz="933" i="1" dirty="0">
                <a:solidFill>
                  <a:schemeClr val="tx1"/>
                </a:solidFill>
                <a:latin typeface="Calibri" panose="020F0502020204030204"/>
              </a:rPr>
              <a:t>(i.e. Regulatory Requirements, End of Life H/W, Unsupported Application, Audit Compliance)</a:t>
            </a:r>
          </a:p>
        </p:txBody>
      </p:sp>
      <p:sp>
        <p:nvSpPr>
          <p:cNvPr id="5" name="Rounded Rectangle 4"/>
          <p:cNvSpPr/>
          <p:nvPr/>
        </p:nvSpPr>
        <p:spPr>
          <a:xfrm>
            <a:off x="8220223" y="785398"/>
            <a:ext cx="2194858" cy="7680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t"/>
          <a:lstStyle/>
          <a:p>
            <a:pPr algn="ctr" defTabSz="914363">
              <a:defRPr/>
            </a:pPr>
            <a:r>
              <a:rPr lang="en-AU" sz="1067" b="1" dirty="0">
                <a:solidFill>
                  <a:schemeClr val="tx1"/>
                </a:solidFill>
                <a:latin typeface="Calibri" panose="020F0502020204030204"/>
              </a:rPr>
              <a:t>Business Transformation</a:t>
            </a:r>
          </a:p>
          <a:p>
            <a:pPr algn="ctr" defTabSz="914363">
              <a:defRPr/>
            </a:pPr>
            <a:r>
              <a:rPr lang="en-AU" sz="933" i="1" dirty="0">
                <a:solidFill>
                  <a:schemeClr val="tx1"/>
                </a:solidFill>
                <a:latin typeface="Calibri" panose="020F0502020204030204"/>
              </a:rPr>
              <a:t>(i.e. Business Expansion, Merger &amp; Acquisition, Increased Innovation &amp; Agility, Reduced Time to Market)</a:t>
            </a:r>
          </a:p>
        </p:txBody>
      </p:sp>
      <p:sp>
        <p:nvSpPr>
          <p:cNvPr id="6" name="Rounded Rectangle 5"/>
          <p:cNvSpPr/>
          <p:nvPr/>
        </p:nvSpPr>
        <p:spPr>
          <a:xfrm>
            <a:off x="4080715" y="2079653"/>
            <a:ext cx="5520485" cy="933099"/>
          </a:xfrm>
          <a:prstGeom prst="roundRect">
            <a:avLst/>
          </a:prstGeom>
          <a:no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t"/>
          <a:lstStyle/>
          <a:p>
            <a:pPr defTabSz="914363">
              <a:defRPr/>
            </a:pPr>
            <a:endParaRPr lang="en-AU" sz="1067" b="1" dirty="0">
              <a:solidFill>
                <a:schemeClr val="tx1"/>
              </a:solidFill>
              <a:latin typeface="Calibri" panose="020F0502020204030204"/>
            </a:endParaRPr>
          </a:p>
        </p:txBody>
      </p:sp>
      <p:sp>
        <p:nvSpPr>
          <p:cNvPr id="7" name="TextBox 6"/>
          <p:cNvSpPr txBox="1"/>
          <p:nvPr/>
        </p:nvSpPr>
        <p:spPr>
          <a:xfrm>
            <a:off x="382130" y="874446"/>
            <a:ext cx="2559096" cy="666977"/>
          </a:xfrm>
          <a:prstGeom prst="rect">
            <a:avLst/>
          </a:prstGeom>
          <a:noFill/>
        </p:spPr>
        <p:txBody>
          <a:bodyPr wrap="square" rtlCol="0">
            <a:spAutoFit/>
          </a:bodyPr>
          <a:lstStyle/>
          <a:p>
            <a:pPr defTabSz="914363">
              <a:defRPr/>
            </a:pPr>
            <a:r>
              <a:rPr lang="en-US" sz="1867" b="1" dirty="0">
                <a:latin typeface="Calibri" panose="020F0502020204030204"/>
              </a:rPr>
              <a:t>Typical Customer Migration Drivers</a:t>
            </a:r>
            <a:endParaRPr lang="en-US" sz="1067" dirty="0">
              <a:latin typeface="Calibri" panose="020F0502020204030204"/>
            </a:endParaRPr>
          </a:p>
        </p:txBody>
      </p:sp>
      <p:sp>
        <p:nvSpPr>
          <p:cNvPr id="8" name="Rounded Rectangle 7"/>
          <p:cNvSpPr/>
          <p:nvPr/>
        </p:nvSpPr>
        <p:spPr>
          <a:xfrm>
            <a:off x="6071845" y="2283470"/>
            <a:ext cx="1551848" cy="528000"/>
          </a:xfrm>
          <a:prstGeom prst="roundRect">
            <a:avLst/>
          </a:prstGeom>
          <a:solidFill>
            <a:schemeClr val="bg1">
              <a:lumMod val="95000"/>
            </a:schemeClr>
          </a:solidFill>
          <a:ln w="3175">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defTabSz="914363">
              <a:defRPr/>
            </a:pPr>
            <a:r>
              <a:rPr lang="en-AU" sz="1067" dirty="0">
                <a:solidFill>
                  <a:schemeClr val="tx1"/>
                </a:solidFill>
                <a:latin typeface="Calibri" panose="020F0502020204030204"/>
              </a:rPr>
              <a:t>Security, Risk &amp; Compliance Assessment</a:t>
            </a:r>
          </a:p>
        </p:txBody>
      </p:sp>
      <p:sp>
        <p:nvSpPr>
          <p:cNvPr id="9" name="Rounded Rectangle 8"/>
          <p:cNvSpPr/>
          <p:nvPr/>
        </p:nvSpPr>
        <p:spPr>
          <a:xfrm>
            <a:off x="7796306" y="2283470"/>
            <a:ext cx="1571804" cy="528000"/>
          </a:xfrm>
          <a:prstGeom prst="roundRect">
            <a:avLst/>
          </a:prstGeom>
          <a:solidFill>
            <a:schemeClr val="bg1">
              <a:lumMod val="95000"/>
            </a:schemeClr>
          </a:solidFill>
          <a:ln w="3175">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defTabSz="914363">
              <a:defRPr/>
            </a:pPr>
            <a:r>
              <a:rPr lang="en-AU" sz="1067" dirty="0">
                <a:solidFill>
                  <a:schemeClr val="tx1"/>
                </a:solidFill>
                <a:latin typeface="Calibri" panose="020F0502020204030204"/>
              </a:rPr>
              <a:t>Business Criticality Assessment </a:t>
            </a:r>
          </a:p>
        </p:txBody>
      </p:sp>
      <p:sp>
        <p:nvSpPr>
          <p:cNvPr id="10" name="Rounded Rectangle 9"/>
          <p:cNvSpPr/>
          <p:nvPr/>
        </p:nvSpPr>
        <p:spPr>
          <a:xfrm>
            <a:off x="4329065" y="2285193"/>
            <a:ext cx="1551848" cy="528000"/>
          </a:xfrm>
          <a:prstGeom prst="roundRect">
            <a:avLst/>
          </a:prstGeom>
          <a:solidFill>
            <a:schemeClr val="bg1">
              <a:lumMod val="95000"/>
            </a:schemeClr>
          </a:solidFill>
          <a:ln w="3175">
            <a:solidFill>
              <a:schemeClr val="tx2">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defTabSz="914363">
              <a:defRPr/>
            </a:pPr>
            <a:r>
              <a:rPr lang="en-AU" sz="1067" dirty="0">
                <a:solidFill>
                  <a:schemeClr val="tx1"/>
                </a:solidFill>
                <a:latin typeface="Calibri" panose="020F0502020204030204"/>
              </a:rPr>
              <a:t>Application</a:t>
            </a:r>
          </a:p>
          <a:p>
            <a:pPr algn="ctr" defTabSz="914363">
              <a:defRPr/>
            </a:pPr>
            <a:r>
              <a:rPr lang="en-AU" sz="1067" dirty="0">
                <a:solidFill>
                  <a:schemeClr val="tx1"/>
                </a:solidFill>
                <a:latin typeface="Calibri" panose="020F0502020204030204"/>
              </a:rPr>
              <a:t>Architecture Assessment</a:t>
            </a:r>
          </a:p>
        </p:txBody>
      </p:sp>
      <p:cxnSp>
        <p:nvCxnSpPr>
          <p:cNvPr id="17" name="Elbow Connector 16"/>
          <p:cNvCxnSpPr>
            <a:cxnSpLocks/>
            <a:endCxn id="73" idx="1"/>
          </p:cNvCxnSpPr>
          <p:nvPr/>
        </p:nvCxnSpPr>
        <p:spPr>
          <a:xfrm flipV="1">
            <a:off x="9604788" y="2343199"/>
            <a:ext cx="1465346" cy="286223"/>
          </a:xfrm>
          <a:prstGeom prst="bentConnector3">
            <a:avLst>
              <a:gd name="adj1" fmla="val 68246"/>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cxnSpLocks/>
            <a:stCxn id="3" idx="2"/>
            <a:endCxn id="6" idx="0"/>
          </p:cNvCxnSpPr>
          <p:nvPr/>
        </p:nvCxnSpPr>
        <p:spPr>
          <a:xfrm rot="16200000" flipH="1">
            <a:off x="5330375" y="569069"/>
            <a:ext cx="529376" cy="2491791"/>
          </a:xfrm>
          <a:prstGeom prst="bentConnector3">
            <a:avLst>
              <a:gd name="adj1" fmla="val 37712"/>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cxnSpLocks/>
            <a:stCxn id="5" idx="2"/>
            <a:endCxn id="6" idx="0"/>
          </p:cNvCxnSpPr>
          <p:nvPr/>
        </p:nvCxnSpPr>
        <p:spPr>
          <a:xfrm rot="5400000">
            <a:off x="7816179" y="578179"/>
            <a:ext cx="526254" cy="2476694"/>
          </a:xfrm>
          <a:prstGeom prst="bentConnector3">
            <a:avLst>
              <a:gd name="adj1" fmla="val 37639"/>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2407165" y="3812051"/>
            <a:ext cx="1296000" cy="533616"/>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AU" sz="1067" dirty="0">
                <a:solidFill>
                  <a:schemeClr val="tx1"/>
                </a:solidFill>
                <a:latin typeface="Calibri" panose="020F0502020204030204"/>
              </a:rPr>
              <a:t>Business Impact?</a:t>
            </a:r>
          </a:p>
        </p:txBody>
      </p:sp>
      <p:sp>
        <p:nvSpPr>
          <p:cNvPr id="26" name="Rounded Rectangle 25"/>
          <p:cNvSpPr/>
          <p:nvPr/>
        </p:nvSpPr>
        <p:spPr>
          <a:xfrm>
            <a:off x="4150595" y="3814434"/>
            <a:ext cx="1296000" cy="5280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lvl="0" algn="ctr">
              <a:defRPr/>
            </a:pPr>
            <a:r>
              <a:rPr lang="en-AU" sz="1067" dirty="0">
                <a:solidFill>
                  <a:schemeClr val="tx1"/>
                </a:solidFill>
              </a:rPr>
              <a:t>Transformation Needed?</a:t>
            </a:r>
          </a:p>
        </p:txBody>
      </p:sp>
      <p:cxnSp>
        <p:nvCxnSpPr>
          <p:cNvPr id="35" name="Elbow Connector 34"/>
          <p:cNvCxnSpPr>
            <a:cxnSpLocks/>
            <a:stCxn id="6" idx="2"/>
            <a:endCxn id="23" idx="0"/>
          </p:cNvCxnSpPr>
          <p:nvPr/>
        </p:nvCxnSpPr>
        <p:spPr>
          <a:xfrm rot="5400000">
            <a:off x="4548413" y="1519505"/>
            <a:ext cx="799299" cy="3785793"/>
          </a:xfrm>
          <a:prstGeom prst="bentConnector3">
            <a:avLst>
              <a:gd name="adj1" fmla="val 50000"/>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105062" y="1863536"/>
            <a:ext cx="11925993" cy="0"/>
          </a:xfrm>
          <a:prstGeom prst="line">
            <a:avLst/>
          </a:prstGeom>
          <a:ln w="63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44192" y="3559408"/>
            <a:ext cx="11925993" cy="0"/>
          </a:xfrm>
          <a:prstGeom prst="line">
            <a:avLst/>
          </a:prstGeom>
          <a:ln w="63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60152" y="2349947"/>
            <a:ext cx="2198980" cy="666977"/>
          </a:xfrm>
          <a:prstGeom prst="rect">
            <a:avLst/>
          </a:prstGeom>
          <a:noFill/>
        </p:spPr>
        <p:txBody>
          <a:bodyPr wrap="square" rtlCol="0">
            <a:spAutoFit/>
          </a:bodyPr>
          <a:lstStyle/>
          <a:p>
            <a:pPr algn="ctr" defTabSz="914363">
              <a:defRPr/>
            </a:pPr>
            <a:r>
              <a:rPr lang="en-AU" sz="1867" b="1" dirty="0">
                <a:latin typeface="Calibri" panose="020F0502020204030204"/>
              </a:rPr>
              <a:t>Cloud Readiness</a:t>
            </a:r>
          </a:p>
          <a:p>
            <a:pPr algn="ctr" defTabSz="914363">
              <a:defRPr/>
            </a:pPr>
            <a:r>
              <a:rPr lang="en-AU" sz="1867" b="1" dirty="0">
                <a:latin typeface="Calibri" panose="020F0502020204030204"/>
              </a:rPr>
              <a:t>Assessment</a:t>
            </a:r>
          </a:p>
        </p:txBody>
      </p:sp>
      <p:sp>
        <p:nvSpPr>
          <p:cNvPr id="42" name="TextBox 41"/>
          <p:cNvSpPr txBox="1"/>
          <p:nvPr/>
        </p:nvSpPr>
        <p:spPr>
          <a:xfrm>
            <a:off x="285249" y="3978754"/>
            <a:ext cx="1828475" cy="666977"/>
          </a:xfrm>
          <a:prstGeom prst="rect">
            <a:avLst/>
          </a:prstGeom>
          <a:noFill/>
        </p:spPr>
        <p:txBody>
          <a:bodyPr wrap="square" rtlCol="0">
            <a:spAutoFit/>
          </a:bodyPr>
          <a:lstStyle/>
          <a:p>
            <a:pPr algn="ctr" defTabSz="914363">
              <a:defRPr/>
            </a:pPr>
            <a:r>
              <a:rPr lang="en-AU" sz="1867" b="1" dirty="0">
                <a:latin typeface="Calibri" panose="020F0502020204030204"/>
              </a:rPr>
              <a:t>Key Determinants</a:t>
            </a:r>
          </a:p>
        </p:txBody>
      </p:sp>
      <p:sp>
        <p:nvSpPr>
          <p:cNvPr id="44" name="TextBox 43"/>
          <p:cNvSpPr txBox="1"/>
          <p:nvPr/>
        </p:nvSpPr>
        <p:spPr>
          <a:xfrm>
            <a:off x="4990316" y="3122054"/>
            <a:ext cx="2037038" cy="297454"/>
          </a:xfrm>
          <a:prstGeom prst="rect">
            <a:avLst/>
          </a:prstGeom>
          <a:noFill/>
        </p:spPr>
        <p:txBody>
          <a:bodyPr wrap="square" rtlCol="0">
            <a:spAutoFit/>
          </a:bodyPr>
          <a:lstStyle/>
          <a:p>
            <a:pPr algn="ctr" defTabSz="914363">
              <a:defRPr/>
            </a:pPr>
            <a:r>
              <a:rPr lang="en-US" sz="1333" b="1" dirty="0">
                <a:solidFill>
                  <a:schemeClr val="tx2">
                    <a:lumMod val="95000"/>
                  </a:schemeClr>
                </a:solidFill>
                <a:latin typeface="Calibri" panose="020F0502020204030204"/>
              </a:rPr>
              <a:t>In-Scope for Migration</a:t>
            </a:r>
          </a:p>
        </p:txBody>
      </p:sp>
      <p:sp>
        <p:nvSpPr>
          <p:cNvPr id="74" name="Rectangle 73"/>
          <p:cNvSpPr/>
          <p:nvPr>
            <p:custDataLst>
              <p:tags r:id="rId1"/>
            </p:custDataLst>
          </p:nvPr>
        </p:nvSpPr>
        <p:spPr bwMode="auto">
          <a:xfrm>
            <a:off x="3522947" y="5683020"/>
            <a:ext cx="1775736" cy="687393"/>
          </a:xfrm>
          <a:prstGeom prst="rect">
            <a:avLst/>
          </a:prstGeom>
          <a:solidFill>
            <a:schemeClr val="accent3">
              <a:lumMod val="60000"/>
              <a:lumOff val="40000"/>
            </a:schemeClr>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15" tIns="65215" rIns="65215" bIns="65215" numCol="1" spcCol="0" rtlCol="0" fromWordArt="0" anchor="ctr" anchorCtr="0" forceAA="0" compatLnSpc="1">
            <a:prstTxWarp prst="textNoShape">
              <a:avLst/>
            </a:prstTxWarp>
            <a:noAutofit/>
          </a:bodyPr>
          <a:lstStyle/>
          <a:p>
            <a:pPr algn="ctr" defTabSz="914363">
              <a:defRPr/>
            </a:pPr>
            <a:r>
              <a:rPr lang="en-US" sz="1500" b="1" dirty="0">
                <a:ln>
                  <a:solidFill>
                    <a:prstClr val="white">
                      <a:alpha val="0"/>
                    </a:prstClr>
                  </a:solidFill>
                </a:ln>
                <a:solidFill>
                  <a:prstClr val="black"/>
                </a:solidFill>
                <a:latin typeface="Calibri" panose="020F0502020204030204"/>
              </a:rPr>
              <a:t>Refactor /</a:t>
            </a:r>
          </a:p>
          <a:p>
            <a:pPr algn="ctr" defTabSz="914363">
              <a:defRPr/>
            </a:pPr>
            <a:r>
              <a:rPr lang="en-US" sz="1500" b="1" dirty="0">
                <a:ln>
                  <a:solidFill>
                    <a:prstClr val="white">
                      <a:alpha val="0"/>
                    </a:prstClr>
                  </a:solidFill>
                </a:ln>
                <a:solidFill>
                  <a:prstClr val="black"/>
                </a:solidFill>
                <a:latin typeface="Calibri" panose="020F0502020204030204"/>
              </a:rPr>
              <a:t>Rearchitect</a:t>
            </a:r>
          </a:p>
        </p:txBody>
      </p:sp>
      <p:sp>
        <p:nvSpPr>
          <p:cNvPr id="76" name="Rectangle 75"/>
          <p:cNvSpPr/>
          <p:nvPr>
            <p:custDataLst>
              <p:tags r:id="rId2"/>
            </p:custDataLst>
          </p:nvPr>
        </p:nvSpPr>
        <p:spPr bwMode="auto">
          <a:xfrm>
            <a:off x="5483505" y="5683020"/>
            <a:ext cx="1775736" cy="687393"/>
          </a:xfrm>
          <a:prstGeom prst="rect">
            <a:avLst/>
          </a:prstGeom>
          <a:solidFill>
            <a:schemeClr val="accent5">
              <a:lumMod val="60000"/>
              <a:lumOff val="40000"/>
            </a:schemeClr>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15" tIns="32608" rIns="65215" bIns="32608" numCol="1" spcCol="0" rtlCol="0" fromWordArt="0" anchor="ctr" anchorCtr="0" forceAA="0" compatLnSpc="1">
            <a:prstTxWarp prst="textNoShape">
              <a:avLst/>
            </a:prstTxWarp>
            <a:noAutofit/>
          </a:bodyPr>
          <a:lstStyle/>
          <a:p>
            <a:pPr algn="ctr" defTabSz="914363">
              <a:defRPr/>
            </a:pPr>
            <a:r>
              <a:rPr lang="en-US" sz="1500" b="1" dirty="0">
                <a:ln>
                  <a:solidFill>
                    <a:prstClr val="white">
                      <a:alpha val="0"/>
                    </a:prstClr>
                  </a:solidFill>
                </a:ln>
                <a:solidFill>
                  <a:prstClr val="black"/>
                </a:solidFill>
                <a:latin typeface="Calibri" panose="020F0502020204030204"/>
              </a:rPr>
              <a:t>Repurchase</a:t>
            </a:r>
          </a:p>
        </p:txBody>
      </p:sp>
      <p:sp>
        <p:nvSpPr>
          <p:cNvPr id="72" name="Rectangle 71"/>
          <p:cNvSpPr/>
          <p:nvPr>
            <p:custDataLst>
              <p:tags r:id="rId3"/>
            </p:custDataLst>
          </p:nvPr>
        </p:nvSpPr>
        <p:spPr bwMode="auto">
          <a:xfrm>
            <a:off x="9358319" y="5675739"/>
            <a:ext cx="1775736" cy="669873"/>
          </a:xfrm>
          <a:prstGeom prst="rect">
            <a:avLst/>
          </a:prstGeom>
          <a:solidFill>
            <a:srgbClr val="00B050"/>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15" tIns="65215" rIns="65215" bIns="65215" numCol="1" spcCol="0" rtlCol="0" fromWordArt="0" anchor="ctr" anchorCtr="0" forceAA="0" compatLnSpc="1">
            <a:prstTxWarp prst="textNoShape">
              <a:avLst/>
            </a:prstTxWarp>
            <a:noAutofit/>
          </a:bodyPr>
          <a:lstStyle/>
          <a:p>
            <a:pPr algn="ctr" defTabSz="914363">
              <a:defRPr/>
            </a:pPr>
            <a:r>
              <a:rPr lang="en-US" sz="1500" b="1" dirty="0">
                <a:ln>
                  <a:solidFill>
                    <a:prstClr val="white">
                      <a:alpha val="0"/>
                    </a:prstClr>
                  </a:solidFill>
                </a:ln>
                <a:solidFill>
                  <a:prstClr val="black"/>
                </a:solidFill>
                <a:latin typeface="Calibri" panose="020F0502020204030204"/>
              </a:rPr>
              <a:t>Rehost / Relocate</a:t>
            </a:r>
          </a:p>
        </p:txBody>
      </p:sp>
      <p:sp>
        <p:nvSpPr>
          <p:cNvPr id="112" name="TextBox 111"/>
          <p:cNvSpPr txBox="1"/>
          <p:nvPr/>
        </p:nvSpPr>
        <p:spPr>
          <a:xfrm>
            <a:off x="7246400" y="3741989"/>
            <a:ext cx="494646" cy="256545"/>
          </a:xfrm>
          <a:prstGeom prst="rect">
            <a:avLst/>
          </a:prstGeom>
          <a:noFill/>
        </p:spPr>
        <p:txBody>
          <a:bodyPr wrap="square" rtlCol="0">
            <a:spAutoFit/>
          </a:bodyPr>
          <a:lstStyle/>
          <a:p>
            <a:pPr defTabSz="914363">
              <a:defRPr/>
            </a:pPr>
            <a:r>
              <a:rPr lang="en-AU" sz="1067" i="1" dirty="0">
                <a:latin typeface="Calibri" panose="020F0502020204030204"/>
              </a:rPr>
              <a:t>Large</a:t>
            </a:r>
          </a:p>
        </p:txBody>
      </p:sp>
      <p:sp>
        <p:nvSpPr>
          <p:cNvPr id="114" name="TextBox 113"/>
          <p:cNvSpPr txBox="1"/>
          <p:nvPr/>
        </p:nvSpPr>
        <p:spPr>
          <a:xfrm>
            <a:off x="6132702" y="4349550"/>
            <a:ext cx="538464" cy="256545"/>
          </a:xfrm>
          <a:prstGeom prst="rect">
            <a:avLst/>
          </a:prstGeom>
          <a:noFill/>
        </p:spPr>
        <p:txBody>
          <a:bodyPr wrap="square" rtlCol="0">
            <a:spAutoFit/>
          </a:bodyPr>
          <a:lstStyle/>
          <a:p>
            <a:pPr defTabSz="914363">
              <a:defRPr/>
            </a:pPr>
            <a:r>
              <a:rPr lang="en-AU" sz="1067" i="1" dirty="0">
                <a:latin typeface="Calibri" panose="020F0502020204030204"/>
              </a:rPr>
              <a:t>Small</a:t>
            </a:r>
          </a:p>
        </p:txBody>
      </p:sp>
      <p:sp>
        <p:nvSpPr>
          <p:cNvPr id="134" name="Rounded Rectangle 133"/>
          <p:cNvSpPr/>
          <p:nvPr/>
        </p:nvSpPr>
        <p:spPr>
          <a:xfrm>
            <a:off x="5950771" y="3814433"/>
            <a:ext cx="1296000" cy="528000"/>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defTabSz="914363">
              <a:defRPr/>
            </a:pPr>
            <a:r>
              <a:rPr lang="en-AU" sz="1067" dirty="0">
                <a:solidFill>
                  <a:schemeClr val="tx1"/>
                </a:solidFill>
                <a:latin typeface="Calibri" panose="020F0502020204030204"/>
              </a:rPr>
              <a:t>Size of Available Investment?</a:t>
            </a:r>
          </a:p>
        </p:txBody>
      </p:sp>
      <p:sp>
        <p:nvSpPr>
          <p:cNvPr id="155" name="TextBox 154"/>
          <p:cNvSpPr txBox="1"/>
          <p:nvPr/>
        </p:nvSpPr>
        <p:spPr>
          <a:xfrm>
            <a:off x="9653600" y="2412283"/>
            <a:ext cx="1027677" cy="420756"/>
          </a:xfrm>
          <a:prstGeom prst="rect">
            <a:avLst/>
          </a:prstGeom>
          <a:noFill/>
        </p:spPr>
        <p:txBody>
          <a:bodyPr wrap="square" rtlCol="0">
            <a:spAutoFit/>
          </a:bodyPr>
          <a:lstStyle/>
          <a:p>
            <a:pPr defTabSz="914363">
              <a:defRPr/>
            </a:pPr>
            <a:r>
              <a:rPr lang="en-AU" sz="1067" dirty="0">
                <a:latin typeface="Calibri" panose="020F0502020204030204"/>
              </a:rPr>
              <a:t>Out of Scope for Migration</a:t>
            </a:r>
          </a:p>
        </p:txBody>
      </p:sp>
      <p:cxnSp>
        <p:nvCxnSpPr>
          <p:cNvPr id="46" name="Straight Connector 45">
            <a:extLst>
              <a:ext uri="{FF2B5EF4-FFF2-40B4-BE49-F238E27FC236}">
                <a16:creationId xmlns:a16="http://schemas.microsoft.com/office/drawing/2014/main" id="{DA408E7E-5778-354D-B587-F0A55CB24E5C}"/>
              </a:ext>
            </a:extLst>
          </p:cNvPr>
          <p:cNvCxnSpPr>
            <a:cxnSpLocks/>
            <a:stCxn id="4" idx="2"/>
            <a:endCxn id="6" idx="0"/>
          </p:cNvCxnSpPr>
          <p:nvPr/>
        </p:nvCxnSpPr>
        <p:spPr>
          <a:xfrm>
            <a:off x="6833409" y="1552885"/>
            <a:ext cx="7548" cy="526768"/>
          </a:xfrm>
          <a:prstGeom prst="line">
            <a:avLst/>
          </a:prstGeom>
          <a:ln w="25400">
            <a:solidFill>
              <a:schemeClr val="accent1"/>
            </a:solidFill>
          </a:ln>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39DE3455-3F74-7844-9141-80053AEF1BCF}"/>
              </a:ext>
            </a:extLst>
          </p:cNvPr>
          <p:cNvPicPr>
            <a:picLocks noChangeAspect="1"/>
          </p:cNvPicPr>
          <p:nvPr/>
        </p:nvPicPr>
        <p:blipFill rotWithShape="1">
          <a:blip r:embed="rId9"/>
          <a:srcRect l="11024" r="14231"/>
          <a:stretch/>
        </p:blipFill>
        <p:spPr>
          <a:xfrm>
            <a:off x="11378427" y="5676"/>
            <a:ext cx="805220" cy="746760"/>
          </a:xfrm>
          <a:prstGeom prst="rect">
            <a:avLst/>
          </a:prstGeom>
        </p:spPr>
      </p:pic>
      <p:cxnSp>
        <p:nvCxnSpPr>
          <p:cNvPr id="67" name="Elbow Connector 66">
            <a:extLst>
              <a:ext uri="{FF2B5EF4-FFF2-40B4-BE49-F238E27FC236}">
                <a16:creationId xmlns:a16="http://schemas.microsoft.com/office/drawing/2014/main" id="{F90F3559-0367-BA4B-A8E7-B1B1C312DAF1}"/>
              </a:ext>
            </a:extLst>
          </p:cNvPr>
          <p:cNvCxnSpPr>
            <a:cxnSpLocks/>
            <a:endCxn id="75" idx="1"/>
          </p:cNvCxnSpPr>
          <p:nvPr/>
        </p:nvCxnSpPr>
        <p:spPr>
          <a:xfrm>
            <a:off x="9604788" y="2629422"/>
            <a:ext cx="1462233" cy="448435"/>
          </a:xfrm>
          <a:prstGeom prst="bentConnector3">
            <a:avLst>
              <a:gd name="adj1" fmla="val 68285"/>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B85A5FE0-68B2-E945-9B42-F92DAA5E912E}"/>
              </a:ext>
            </a:extLst>
          </p:cNvPr>
          <p:cNvSpPr/>
          <p:nvPr>
            <p:custDataLst>
              <p:tags r:id="rId4"/>
            </p:custDataLst>
          </p:nvPr>
        </p:nvSpPr>
        <p:spPr bwMode="auto">
          <a:xfrm>
            <a:off x="11070134" y="2065243"/>
            <a:ext cx="644873" cy="555913"/>
          </a:xfrm>
          <a:prstGeom prst="rect">
            <a:avLst/>
          </a:prstGeom>
          <a:solidFill>
            <a:schemeClr val="tx2">
              <a:lumMod val="50000"/>
            </a:schemeClr>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15" tIns="65215" rIns="65215" bIns="65215" numCol="1" spcCol="0" rtlCol="0" fromWordArt="0" anchor="ctr" anchorCtr="0" forceAA="0" compatLnSpc="1">
            <a:prstTxWarp prst="textNoShape">
              <a:avLst/>
            </a:prstTxWarp>
            <a:noAutofit/>
          </a:bodyPr>
          <a:lstStyle/>
          <a:p>
            <a:pPr algn="ctr" defTabSz="914363">
              <a:defRPr/>
            </a:pPr>
            <a:r>
              <a:rPr lang="en-US" sz="875" b="1" dirty="0">
                <a:ln>
                  <a:solidFill>
                    <a:prstClr val="white">
                      <a:alpha val="0"/>
                    </a:prstClr>
                  </a:solidFill>
                </a:ln>
                <a:solidFill>
                  <a:schemeClr val="tx1"/>
                </a:solidFill>
                <a:latin typeface="Calibri" panose="020F0502020204030204"/>
              </a:rPr>
              <a:t>Retire</a:t>
            </a:r>
          </a:p>
        </p:txBody>
      </p:sp>
      <p:sp>
        <p:nvSpPr>
          <p:cNvPr id="75" name="Rectangle 74">
            <a:extLst>
              <a:ext uri="{FF2B5EF4-FFF2-40B4-BE49-F238E27FC236}">
                <a16:creationId xmlns:a16="http://schemas.microsoft.com/office/drawing/2014/main" id="{7F661F8A-7E49-0843-B848-0AE25622DFDA}"/>
              </a:ext>
            </a:extLst>
          </p:cNvPr>
          <p:cNvSpPr/>
          <p:nvPr>
            <p:custDataLst>
              <p:tags r:id="rId5"/>
            </p:custDataLst>
          </p:nvPr>
        </p:nvSpPr>
        <p:spPr bwMode="auto">
          <a:xfrm>
            <a:off x="11067021" y="2799900"/>
            <a:ext cx="644873" cy="555913"/>
          </a:xfrm>
          <a:prstGeom prst="rect">
            <a:avLst/>
          </a:prstGeom>
          <a:solidFill>
            <a:schemeClr val="tx2">
              <a:lumMod val="50000"/>
            </a:schemeClr>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15" tIns="65215" rIns="65215" bIns="65215" numCol="1" spcCol="0" rtlCol="0" fromWordArt="0" anchor="ctr" anchorCtr="0" forceAA="0" compatLnSpc="1">
            <a:prstTxWarp prst="textNoShape">
              <a:avLst/>
            </a:prstTxWarp>
            <a:noAutofit/>
          </a:bodyPr>
          <a:lstStyle/>
          <a:p>
            <a:pPr algn="ctr" defTabSz="914363">
              <a:defRPr/>
            </a:pPr>
            <a:r>
              <a:rPr lang="en-US" sz="875" b="1" dirty="0">
                <a:ln>
                  <a:solidFill>
                    <a:prstClr val="white">
                      <a:alpha val="0"/>
                    </a:prstClr>
                  </a:solidFill>
                </a:ln>
                <a:solidFill>
                  <a:schemeClr val="tx1"/>
                </a:solidFill>
                <a:latin typeface="Calibri" panose="020F0502020204030204"/>
              </a:rPr>
              <a:t>Retain</a:t>
            </a:r>
          </a:p>
        </p:txBody>
      </p:sp>
      <p:sp>
        <p:nvSpPr>
          <p:cNvPr id="153" name="TextBox 152">
            <a:extLst>
              <a:ext uri="{FF2B5EF4-FFF2-40B4-BE49-F238E27FC236}">
                <a16:creationId xmlns:a16="http://schemas.microsoft.com/office/drawing/2014/main" id="{6B096018-1938-5049-B85E-A9DA1CAF4ADC}"/>
              </a:ext>
            </a:extLst>
          </p:cNvPr>
          <p:cNvSpPr txBox="1"/>
          <p:nvPr/>
        </p:nvSpPr>
        <p:spPr>
          <a:xfrm>
            <a:off x="3669491" y="3748893"/>
            <a:ext cx="456267" cy="256545"/>
          </a:xfrm>
          <a:prstGeom prst="rect">
            <a:avLst/>
          </a:prstGeom>
          <a:noFill/>
        </p:spPr>
        <p:txBody>
          <a:bodyPr wrap="square" rtlCol="0">
            <a:spAutoFit/>
          </a:bodyPr>
          <a:lstStyle/>
          <a:p>
            <a:pPr defTabSz="914363">
              <a:defRPr/>
            </a:pPr>
            <a:r>
              <a:rPr lang="en-AU" sz="1067" i="1" dirty="0">
                <a:latin typeface="Calibri" panose="020F0502020204030204"/>
              </a:rPr>
              <a:t>High</a:t>
            </a:r>
          </a:p>
        </p:txBody>
      </p:sp>
      <p:cxnSp>
        <p:nvCxnSpPr>
          <p:cNvPr id="208" name="Straight Arrow Connector 207">
            <a:extLst>
              <a:ext uri="{FF2B5EF4-FFF2-40B4-BE49-F238E27FC236}">
                <a16:creationId xmlns:a16="http://schemas.microsoft.com/office/drawing/2014/main" id="{804378F3-3748-B349-AFB3-72282609D614}"/>
              </a:ext>
            </a:extLst>
          </p:cNvPr>
          <p:cNvCxnSpPr>
            <a:cxnSpLocks/>
            <a:stCxn id="26" idx="3"/>
            <a:endCxn id="134" idx="1"/>
          </p:cNvCxnSpPr>
          <p:nvPr/>
        </p:nvCxnSpPr>
        <p:spPr>
          <a:xfrm flipV="1">
            <a:off x="5446595" y="4078434"/>
            <a:ext cx="50417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36666013-C0D0-144E-B427-88C10FB72AF4}"/>
              </a:ext>
            </a:extLst>
          </p:cNvPr>
          <p:cNvCxnSpPr>
            <a:cxnSpLocks/>
            <a:stCxn id="23" idx="3"/>
            <a:endCxn id="26" idx="1"/>
          </p:cNvCxnSpPr>
          <p:nvPr/>
        </p:nvCxnSpPr>
        <p:spPr>
          <a:xfrm flipV="1">
            <a:off x="3703165" y="4078434"/>
            <a:ext cx="447430" cy="4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7" name="Rectangle 106">
            <a:extLst>
              <a:ext uri="{FF2B5EF4-FFF2-40B4-BE49-F238E27FC236}">
                <a16:creationId xmlns:a16="http://schemas.microsoft.com/office/drawing/2014/main" id="{CCB93849-8574-264A-AD5C-103CB86826E0}"/>
              </a:ext>
            </a:extLst>
          </p:cNvPr>
          <p:cNvSpPr/>
          <p:nvPr>
            <p:custDataLst>
              <p:tags r:id="rId6"/>
            </p:custDataLst>
          </p:nvPr>
        </p:nvSpPr>
        <p:spPr bwMode="auto">
          <a:xfrm>
            <a:off x="7446544" y="5683020"/>
            <a:ext cx="1775736" cy="669873"/>
          </a:xfrm>
          <a:prstGeom prst="rect">
            <a:avLst/>
          </a:prstGeom>
          <a:solidFill>
            <a:schemeClr val="accent2"/>
          </a:solidFill>
          <a:ln>
            <a:noFill/>
            <a:headEnd type="none" w="med" len="med"/>
            <a:tailEnd type="none" w="med" len="med"/>
          </a:ln>
          <a:effectLst>
            <a:outerShdw blurRad="40005" dist="22860" dir="5400000" algn="ctr" rotWithShape="0">
              <a:schemeClr val="bg1">
                <a:alpha val="35000"/>
              </a:schemeClr>
            </a:outerShdw>
            <a:softEdge rad="63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5215" tIns="65215" rIns="65215" bIns="65215" numCol="1" spcCol="0" rtlCol="0" fromWordArt="0" anchor="ctr" anchorCtr="0" forceAA="0" compatLnSpc="1">
            <a:prstTxWarp prst="textNoShape">
              <a:avLst/>
            </a:prstTxWarp>
            <a:noAutofit/>
          </a:bodyPr>
          <a:lstStyle/>
          <a:p>
            <a:pPr algn="ctr" defTabSz="914363">
              <a:defRPr/>
            </a:pPr>
            <a:r>
              <a:rPr lang="en-US" sz="1500" b="1" dirty="0" err="1">
                <a:ln>
                  <a:solidFill>
                    <a:prstClr val="white">
                      <a:alpha val="0"/>
                    </a:prstClr>
                  </a:solidFill>
                </a:ln>
                <a:solidFill>
                  <a:prstClr val="black"/>
                </a:solidFill>
                <a:latin typeface="Calibri" panose="020F0502020204030204"/>
              </a:rPr>
              <a:t>Replatform</a:t>
            </a:r>
            <a:endParaRPr lang="en-US" sz="1500" b="1" dirty="0">
              <a:ln>
                <a:solidFill>
                  <a:prstClr val="white">
                    <a:alpha val="0"/>
                  </a:prstClr>
                </a:solidFill>
              </a:ln>
              <a:solidFill>
                <a:prstClr val="black"/>
              </a:solidFill>
              <a:latin typeface="Calibri" panose="020F0502020204030204"/>
            </a:endParaRPr>
          </a:p>
        </p:txBody>
      </p:sp>
      <p:sp>
        <p:nvSpPr>
          <p:cNvPr id="141" name="TextBox 140">
            <a:extLst>
              <a:ext uri="{FF2B5EF4-FFF2-40B4-BE49-F238E27FC236}">
                <a16:creationId xmlns:a16="http://schemas.microsoft.com/office/drawing/2014/main" id="{7F6933FD-2152-9543-ABA7-329E940A5407}"/>
              </a:ext>
            </a:extLst>
          </p:cNvPr>
          <p:cNvSpPr txBox="1"/>
          <p:nvPr/>
        </p:nvSpPr>
        <p:spPr>
          <a:xfrm>
            <a:off x="2215904" y="4370053"/>
            <a:ext cx="950910" cy="256545"/>
          </a:xfrm>
          <a:prstGeom prst="rect">
            <a:avLst/>
          </a:prstGeom>
          <a:noFill/>
        </p:spPr>
        <p:txBody>
          <a:bodyPr wrap="square" rtlCol="0">
            <a:spAutoFit/>
          </a:bodyPr>
          <a:lstStyle/>
          <a:p>
            <a:pPr defTabSz="914363">
              <a:defRPr/>
            </a:pPr>
            <a:r>
              <a:rPr lang="en-AU" sz="1067" i="1" dirty="0">
                <a:latin typeface="Calibri" panose="020F0502020204030204"/>
              </a:rPr>
              <a:t>Medium/Low</a:t>
            </a:r>
          </a:p>
        </p:txBody>
      </p:sp>
      <p:cxnSp>
        <p:nvCxnSpPr>
          <p:cNvPr id="185" name="Elbow Connector 184">
            <a:extLst>
              <a:ext uri="{FF2B5EF4-FFF2-40B4-BE49-F238E27FC236}">
                <a16:creationId xmlns:a16="http://schemas.microsoft.com/office/drawing/2014/main" id="{9CABAC86-A2AD-0241-BB99-78D383E90761}"/>
              </a:ext>
            </a:extLst>
          </p:cNvPr>
          <p:cNvCxnSpPr>
            <a:cxnSpLocks/>
            <a:stCxn id="63" idx="3"/>
            <a:endCxn id="78" idx="1"/>
          </p:cNvCxnSpPr>
          <p:nvPr/>
        </p:nvCxnSpPr>
        <p:spPr>
          <a:xfrm flipV="1">
            <a:off x="8980339" y="4850366"/>
            <a:ext cx="617847" cy="1"/>
          </a:xfrm>
          <a:prstGeom prst="bentConnector3">
            <a:avLst>
              <a:gd name="adj1" fmla="val 50000"/>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2" name="Elbow Connector 291">
            <a:extLst>
              <a:ext uri="{FF2B5EF4-FFF2-40B4-BE49-F238E27FC236}">
                <a16:creationId xmlns:a16="http://schemas.microsoft.com/office/drawing/2014/main" id="{0E4669C1-D64E-7F48-AD35-02DB883152C1}"/>
              </a:ext>
            </a:extLst>
          </p:cNvPr>
          <p:cNvCxnSpPr>
            <a:cxnSpLocks/>
            <a:stCxn id="134" idx="3"/>
            <a:endCxn id="74" idx="2"/>
          </p:cNvCxnSpPr>
          <p:nvPr/>
        </p:nvCxnSpPr>
        <p:spPr>
          <a:xfrm flipH="1">
            <a:off x="4410815" y="4078434"/>
            <a:ext cx="2835956" cy="2291979"/>
          </a:xfrm>
          <a:prstGeom prst="bentConnector4">
            <a:avLst>
              <a:gd name="adj1" fmla="val -166232"/>
              <a:gd name="adj2" fmla="val 115045"/>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03" name="TextBox 302">
            <a:extLst>
              <a:ext uri="{FF2B5EF4-FFF2-40B4-BE49-F238E27FC236}">
                <a16:creationId xmlns:a16="http://schemas.microsoft.com/office/drawing/2014/main" id="{4EF029FB-C9EB-0049-A54B-00E0096EB8D6}"/>
              </a:ext>
            </a:extLst>
          </p:cNvPr>
          <p:cNvSpPr txBox="1"/>
          <p:nvPr/>
        </p:nvSpPr>
        <p:spPr>
          <a:xfrm>
            <a:off x="10855624" y="4559373"/>
            <a:ext cx="925508" cy="256545"/>
          </a:xfrm>
          <a:prstGeom prst="rect">
            <a:avLst/>
          </a:prstGeom>
          <a:noFill/>
        </p:spPr>
        <p:txBody>
          <a:bodyPr wrap="square" rtlCol="0">
            <a:spAutoFit/>
          </a:bodyPr>
          <a:lstStyle/>
          <a:p>
            <a:pPr defTabSz="914363">
              <a:defRPr/>
            </a:pPr>
            <a:r>
              <a:rPr lang="en-AU" sz="1067" i="1" dirty="0">
                <a:latin typeface="Calibri" panose="020F0502020204030204"/>
              </a:rPr>
              <a:t>&gt;4 months</a:t>
            </a:r>
          </a:p>
        </p:txBody>
      </p:sp>
      <p:cxnSp>
        <p:nvCxnSpPr>
          <p:cNvPr id="323" name="Straight Connector 322">
            <a:extLst>
              <a:ext uri="{FF2B5EF4-FFF2-40B4-BE49-F238E27FC236}">
                <a16:creationId xmlns:a16="http://schemas.microsoft.com/office/drawing/2014/main" id="{729B5BCB-F487-DE4F-A9B6-03EC1E112F50}"/>
              </a:ext>
            </a:extLst>
          </p:cNvPr>
          <p:cNvCxnSpPr/>
          <p:nvPr/>
        </p:nvCxnSpPr>
        <p:spPr>
          <a:xfrm flipV="1">
            <a:off x="44192" y="5371407"/>
            <a:ext cx="11925993" cy="0"/>
          </a:xfrm>
          <a:prstGeom prst="line">
            <a:avLst/>
          </a:prstGeom>
          <a:ln w="63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24" name="TextBox 323">
            <a:extLst>
              <a:ext uri="{FF2B5EF4-FFF2-40B4-BE49-F238E27FC236}">
                <a16:creationId xmlns:a16="http://schemas.microsoft.com/office/drawing/2014/main" id="{0C59A0B7-56D4-7649-A6B1-02D44190FD81}"/>
              </a:ext>
            </a:extLst>
          </p:cNvPr>
          <p:cNvSpPr txBox="1"/>
          <p:nvPr/>
        </p:nvSpPr>
        <p:spPr>
          <a:xfrm>
            <a:off x="378451" y="5662401"/>
            <a:ext cx="1828475" cy="666977"/>
          </a:xfrm>
          <a:prstGeom prst="rect">
            <a:avLst/>
          </a:prstGeom>
          <a:noFill/>
        </p:spPr>
        <p:txBody>
          <a:bodyPr wrap="square" rtlCol="0">
            <a:spAutoFit/>
          </a:bodyPr>
          <a:lstStyle/>
          <a:p>
            <a:pPr algn="ctr" defTabSz="914363">
              <a:defRPr/>
            </a:pPr>
            <a:r>
              <a:rPr lang="en-AU" sz="1867" b="1" dirty="0">
                <a:latin typeface="Calibri" panose="020F0502020204030204"/>
              </a:rPr>
              <a:t>Treatment Types</a:t>
            </a:r>
          </a:p>
          <a:p>
            <a:pPr algn="ctr" defTabSz="914363">
              <a:defRPr/>
            </a:pPr>
            <a:r>
              <a:rPr lang="en-AU" sz="1867" b="1" dirty="0">
                <a:latin typeface="Calibri" panose="020F0502020204030204"/>
              </a:rPr>
              <a:t>To Consider</a:t>
            </a:r>
          </a:p>
        </p:txBody>
      </p:sp>
      <p:cxnSp>
        <p:nvCxnSpPr>
          <p:cNvPr id="423" name="Elbow Connector 422">
            <a:extLst>
              <a:ext uri="{FF2B5EF4-FFF2-40B4-BE49-F238E27FC236}">
                <a16:creationId xmlns:a16="http://schemas.microsoft.com/office/drawing/2014/main" id="{0AD6ABAB-7471-D246-9778-5E137D7269A3}"/>
              </a:ext>
            </a:extLst>
          </p:cNvPr>
          <p:cNvCxnSpPr>
            <a:cxnSpLocks/>
            <a:stCxn id="63" idx="2"/>
            <a:endCxn id="107" idx="0"/>
          </p:cNvCxnSpPr>
          <p:nvPr/>
        </p:nvCxnSpPr>
        <p:spPr>
          <a:xfrm rot="16200000" flipH="1">
            <a:off x="8050453" y="5399060"/>
            <a:ext cx="565846" cy="2073"/>
          </a:xfrm>
          <a:prstGeom prst="bentConnector3">
            <a:avLst>
              <a:gd name="adj1" fmla="val 50000"/>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Rounded Rectangle 62">
            <a:extLst>
              <a:ext uri="{FF2B5EF4-FFF2-40B4-BE49-F238E27FC236}">
                <a16:creationId xmlns:a16="http://schemas.microsoft.com/office/drawing/2014/main" id="{BA6DDEAE-A491-CB42-813E-667AE1EE5068}"/>
              </a:ext>
            </a:extLst>
          </p:cNvPr>
          <p:cNvSpPr/>
          <p:nvPr/>
        </p:nvSpPr>
        <p:spPr>
          <a:xfrm>
            <a:off x="7684339" y="4583559"/>
            <a:ext cx="1296000" cy="533616"/>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AU" sz="1067" dirty="0">
                <a:solidFill>
                  <a:schemeClr val="tx1"/>
                </a:solidFill>
                <a:latin typeface="Calibri" panose="020F0502020204030204"/>
              </a:rPr>
              <a:t>Supported in Cloud?</a:t>
            </a:r>
          </a:p>
        </p:txBody>
      </p:sp>
      <p:sp>
        <p:nvSpPr>
          <p:cNvPr id="65" name="TextBox 64">
            <a:extLst>
              <a:ext uri="{FF2B5EF4-FFF2-40B4-BE49-F238E27FC236}">
                <a16:creationId xmlns:a16="http://schemas.microsoft.com/office/drawing/2014/main" id="{CA26FB13-0E49-BD47-BA48-6DFB670B5BC7}"/>
              </a:ext>
            </a:extLst>
          </p:cNvPr>
          <p:cNvSpPr txBox="1"/>
          <p:nvPr/>
        </p:nvSpPr>
        <p:spPr>
          <a:xfrm>
            <a:off x="8967545" y="4570418"/>
            <a:ext cx="456267" cy="256545"/>
          </a:xfrm>
          <a:prstGeom prst="rect">
            <a:avLst/>
          </a:prstGeom>
          <a:noFill/>
        </p:spPr>
        <p:txBody>
          <a:bodyPr wrap="square" rtlCol="0">
            <a:spAutoFit/>
          </a:bodyPr>
          <a:lstStyle/>
          <a:p>
            <a:pPr defTabSz="914363">
              <a:defRPr/>
            </a:pPr>
            <a:r>
              <a:rPr lang="en-AU" sz="1067" i="1" dirty="0">
                <a:latin typeface="Calibri" panose="020F0502020204030204"/>
              </a:rPr>
              <a:t>Yes</a:t>
            </a:r>
          </a:p>
        </p:txBody>
      </p:sp>
      <p:cxnSp>
        <p:nvCxnSpPr>
          <p:cNvPr id="66" name="Elbow Connector 65">
            <a:extLst>
              <a:ext uri="{FF2B5EF4-FFF2-40B4-BE49-F238E27FC236}">
                <a16:creationId xmlns:a16="http://schemas.microsoft.com/office/drawing/2014/main" id="{883F2AB2-6ADA-6744-8B27-1842C9AF7A7A}"/>
              </a:ext>
            </a:extLst>
          </p:cNvPr>
          <p:cNvCxnSpPr>
            <a:cxnSpLocks/>
            <a:stCxn id="23" idx="2"/>
            <a:endCxn id="63" idx="1"/>
          </p:cNvCxnSpPr>
          <p:nvPr/>
        </p:nvCxnSpPr>
        <p:spPr>
          <a:xfrm rot="16200000" flipH="1">
            <a:off x="5117402" y="2283430"/>
            <a:ext cx="504700" cy="4629174"/>
          </a:xfrm>
          <a:prstGeom prst="bentConnector2">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Rounded Rectangle 77">
            <a:extLst>
              <a:ext uri="{FF2B5EF4-FFF2-40B4-BE49-F238E27FC236}">
                <a16:creationId xmlns:a16="http://schemas.microsoft.com/office/drawing/2014/main" id="{44148E8A-15FE-DF47-B3FD-8C2724DA4476}"/>
              </a:ext>
            </a:extLst>
          </p:cNvPr>
          <p:cNvSpPr/>
          <p:nvPr/>
        </p:nvSpPr>
        <p:spPr>
          <a:xfrm>
            <a:off x="9598186" y="4583558"/>
            <a:ext cx="1296000" cy="533616"/>
          </a:xfrm>
          <a:prstGeom prst="roundRect">
            <a:avLst/>
          </a:prstGeom>
          <a:solidFill>
            <a:schemeClr val="bg1">
              <a:lumMod val="95000"/>
            </a:schemeClr>
          </a:solidFill>
          <a:ln w="254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rtlCol="0" anchor="ctr"/>
          <a:lstStyle/>
          <a:p>
            <a:pPr algn="ctr"/>
            <a:r>
              <a:rPr lang="en-AU" sz="1067" dirty="0">
                <a:solidFill>
                  <a:schemeClr val="tx1"/>
                </a:solidFill>
                <a:latin typeface="Calibri" panose="020F0502020204030204"/>
              </a:rPr>
              <a:t>Time available to migrate?</a:t>
            </a:r>
          </a:p>
        </p:txBody>
      </p:sp>
      <p:sp>
        <p:nvSpPr>
          <p:cNvPr id="91" name="TextBox 90">
            <a:extLst>
              <a:ext uri="{FF2B5EF4-FFF2-40B4-BE49-F238E27FC236}">
                <a16:creationId xmlns:a16="http://schemas.microsoft.com/office/drawing/2014/main" id="{1AA83BAA-62B8-6A45-9B5F-FC361C9D32E7}"/>
              </a:ext>
            </a:extLst>
          </p:cNvPr>
          <p:cNvSpPr txBox="1"/>
          <p:nvPr/>
        </p:nvSpPr>
        <p:spPr>
          <a:xfrm>
            <a:off x="7992089" y="5130314"/>
            <a:ext cx="456267" cy="256545"/>
          </a:xfrm>
          <a:prstGeom prst="rect">
            <a:avLst/>
          </a:prstGeom>
          <a:noFill/>
        </p:spPr>
        <p:txBody>
          <a:bodyPr wrap="square" rtlCol="0">
            <a:spAutoFit/>
          </a:bodyPr>
          <a:lstStyle/>
          <a:p>
            <a:pPr defTabSz="914363">
              <a:defRPr/>
            </a:pPr>
            <a:r>
              <a:rPr lang="en-AU" sz="1067" i="1" dirty="0">
                <a:latin typeface="Calibri" panose="020F0502020204030204"/>
              </a:rPr>
              <a:t>No</a:t>
            </a:r>
          </a:p>
        </p:txBody>
      </p:sp>
      <p:cxnSp>
        <p:nvCxnSpPr>
          <p:cNvPr id="92" name="Elbow Connector 91">
            <a:extLst>
              <a:ext uri="{FF2B5EF4-FFF2-40B4-BE49-F238E27FC236}">
                <a16:creationId xmlns:a16="http://schemas.microsoft.com/office/drawing/2014/main" id="{0D481A4A-A426-D342-929F-50F44DF2C85B}"/>
              </a:ext>
            </a:extLst>
          </p:cNvPr>
          <p:cNvCxnSpPr>
            <a:cxnSpLocks/>
            <a:stCxn id="78" idx="2"/>
            <a:endCxn id="72" idx="0"/>
          </p:cNvCxnSpPr>
          <p:nvPr/>
        </p:nvCxnSpPr>
        <p:spPr>
          <a:xfrm rot="16200000" flipH="1">
            <a:off x="9966903" y="5396455"/>
            <a:ext cx="558565" cy="1"/>
          </a:xfrm>
          <a:prstGeom prst="bentConnector3">
            <a:avLst>
              <a:gd name="adj1" fmla="val 50000"/>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D7A84FCF-9173-8148-9728-0CD28C238983}"/>
              </a:ext>
            </a:extLst>
          </p:cNvPr>
          <p:cNvSpPr txBox="1"/>
          <p:nvPr/>
        </p:nvSpPr>
        <p:spPr>
          <a:xfrm>
            <a:off x="9489909" y="5123034"/>
            <a:ext cx="845996" cy="256545"/>
          </a:xfrm>
          <a:prstGeom prst="rect">
            <a:avLst/>
          </a:prstGeom>
          <a:noFill/>
        </p:spPr>
        <p:txBody>
          <a:bodyPr wrap="square" rtlCol="0">
            <a:spAutoFit/>
          </a:bodyPr>
          <a:lstStyle/>
          <a:p>
            <a:pPr defTabSz="914363">
              <a:defRPr/>
            </a:pPr>
            <a:r>
              <a:rPr lang="en-AU" sz="1067" i="1" dirty="0">
                <a:latin typeface="Calibri" panose="020F0502020204030204"/>
              </a:rPr>
              <a:t>&lt; 4 months</a:t>
            </a:r>
          </a:p>
        </p:txBody>
      </p:sp>
      <p:cxnSp>
        <p:nvCxnSpPr>
          <p:cNvPr id="106" name="Elbow Connector 105">
            <a:extLst>
              <a:ext uri="{FF2B5EF4-FFF2-40B4-BE49-F238E27FC236}">
                <a16:creationId xmlns:a16="http://schemas.microsoft.com/office/drawing/2014/main" id="{1E73F5E0-761A-494F-A1FF-7000B238F2C2}"/>
              </a:ext>
            </a:extLst>
          </p:cNvPr>
          <p:cNvCxnSpPr>
            <a:cxnSpLocks/>
            <a:stCxn id="134" idx="2"/>
            <a:endCxn id="63" idx="1"/>
          </p:cNvCxnSpPr>
          <p:nvPr/>
        </p:nvCxnSpPr>
        <p:spPr>
          <a:xfrm rot="16200000" flipH="1">
            <a:off x="6887589" y="4053616"/>
            <a:ext cx="507933" cy="1085568"/>
          </a:xfrm>
          <a:prstGeom prst="bentConnector2">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7" name="TextBox 116">
            <a:extLst>
              <a:ext uri="{FF2B5EF4-FFF2-40B4-BE49-F238E27FC236}">
                <a16:creationId xmlns:a16="http://schemas.microsoft.com/office/drawing/2014/main" id="{46B884CD-49E3-854E-B0FD-C0D20B45C52F}"/>
              </a:ext>
            </a:extLst>
          </p:cNvPr>
          <p:cNvSpPr txBox="1"/>
          <p:nvPr/>
        </p:nvSpPr>
        <p:spPr>
          <a:xfrm>
            <a:off x="5411867" y="3757492"/>
            <a:ext cx="456267" cy="256545"/>
          </a:xfrm>
          <a:prstGeom prst="rect">
            <a:avLst/>
          </a:prstGeom>
          <a:noFill/>
        </p:spPr>
        <p:txBody>
          <a:bodyPr wrap="square" rtlCol="0">
            <a:spAutoFit/>
          </a:bodyPr>
          <a:lstStyle/>
          <a:p>
            <a:pPr defTabSz="914363">
              <a:defRPr/>
            </a:pPr>
            <a:r>
              <a:rPr lang="en-AU" sz="1067" i="1" dirty="0">
                <a:latin typeface="Calibri" panose="020F0502020204030204"/>
              </a:rPr>
              <a:t>Yes</a:t>
            </a:r>
          </a:p>
        </p:txBody>
      </p:sp>
      <p:sp>
        <p:nvSpPr>
          <p:cNvPr id="118" name="TextBox 117">
            <a:extLst>
              <a:ext uri="{FF2B5EF4-FFF2-40B4-BE49-F238E27FC236}">
                <a16:creationId xmlns:a16="http://schemas.microsoft.com/office/drawing/2014/main" id="{403C6D3B-516C-484D-83F7-7291E8D32B4C}"/>
              </a:ext>
            </a:extLst>
          </p:cNvPr>
          <p:cNvSpPr txBox="1"/>
          <p:nvPr/>
        </p:nvSpPr>
        <p:spPr>
          <a:xfrm>
            <a:off x="4471258" y="4329326"/>
            <a:ext cx="456267" cy="256545"/>
          </a:xfrm>
          <a:prstGeom prst="rect">
            <a:avLst/>
          </a:prstGeom>
          <a:noFill/>
        </p:spPr>
        <p:txBody>
          <a:bodyPr wrap="square" rtlCol="0">
            <a:spAutoFit/>
          </a:bodyPr>
          <a:lstStyle/>
          <a:p>
            <a:pPr defTabSz="914363">
              <a:defRPr/>
            </a:pPr>
            <a:r>
              <a:rPr lang="en-AU" sz="1067" i="1" dirty="0">
                <a:latin typeface="Calibri" panose="020F0502020204030204"/>
              </a:rPr>
              <a:t>No</a:t>
            </a:r>
          </a:p>
        </p:txBody>
      </p:sp>
      <p:cxnSp>
        <p:nvCxnSpPr>
          <p:cNvPr id="119" name="Elbow Connector 118">
            <a:extLst>
              <a:ext uri="{FF2B5EF4-FFF2-40B4-BE49-F238E27FC236}">
                <a16:creationId xmlns:a16="http://schemas.microsoft.com/office/drawing/2014/main" id="{6E00895D-DBF6-BB46-8866-347148DCC01B}"/>
              </a:ext>
            </a:extLst>
          </p:cNvPr>
          <p:cNvCxnSpPr>
            <a:cxnSpLocks/>
            <a:stCxn id="26" idx="2"/>
            <a:endCxn id="63" idx="1"/>
          </p:cNvCxnSpPr>
          <p:nvPr/>
        </p:nvCxnSpPr>
        <p:spPr>
          <a:xfrm rot="16200000" flipH="1">
            <a:off x="5987501" y="3153528"/>
            <a:ext cx="507933" cy="2885744"/>
          </a:xfrm>
          <a:prstGeom prst="bentConnector2">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6" name="Elbow Connector 135">
            <a:extLst>
              <a:ext uri="{FF2B5EF4-FFF2-40B4-BE49-F238E27FC236}">
                <a16:creationId xmlns:a16="http://schemas.microsoft.com/office/drawing/2014/main" id="{EF5EDA5C-59B3-9C44-8746-ADD2B05853C6}"/>
              </a:ext>
            </a:extLst>
          </p:cNvPr>
          <p:cNvCxnSpPr>
            <a:cxnSpLocks/>
            <a:stCxn id="78" idx="3"/>
            <a:endCxn id="107" idx="2"/>
          </p:cNvCxnSpPr>
          <p:nvPr/>
        </p:nvCxnSpPr>
        <p:spPr>
          <a:xfrm flipH="1">
            <a:off x="8334412" y="4850366"/>
            <a:ext cx="2559774" cy="1502528"/>
          </a:xfrm>
          <a:prstGeom prst="bentConnector4">
            <a:avLst>
              <a:gd name="adj1" fmla="val -28081"/>
              <a:gd name="adj2" fmla="val 112679"/>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Elbow Connector 186">
            <a:extLst>
              <a:ext uri="{FF2B5EF4-FFF2-40B4-BE49-F238E27FC236}">
                <a16:creationId xmlns:a16="http://schemas.microsoft.com/office/drawing/2014/main" id="{A013A085-8E78-C647-889C-25E098D913CF}"/>
              </a:ext>
            </a:extLst>
          </p:cNvPr>
          <p:cNvCxnSpPr>
            <a:cxnSpLocks/>
            <a:stCxn id="134" idx="3"/>
            <a:endCxn id="76" idx="2"/>
          </p:cNvCxnSpPr>
          <p:nvPr/>
        </p:nvCxnSpPr>
        <p:spPr>
          <a:xfrm flipH="1">
            <a:off x="6371373" y="4078434"/>
            <a:ext cx="875398" cy="2291979"/>
          </a:xfrm>
          <a:prstGeom prst="bentConnector4">
            <a:avLst>
              <a:gd name="adj1" fmla="val -538498"/>
              <a:gd name="adj2" fmla="val 115405"/>
            </a:avLst>
          </a:prstGeom>
          <a:ln w="254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3278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1458165" y="5967822"/>
            <a:ext cx="10434048" cy="301747"/>
          </a:xfrm>
          <a:prstGeom prst="roundRect">
            <a:avLst/>
          </a:prstGeom>
          <a:gradFill>
            <a:gsLst>
              <a:gs pos="0">
                <a:srgbClr val="FF0000"/>
              </a:gs>
              <a:gs pos="42000">
                <a:srgbClr val="FFFF00"/>
              </a:gs>
              <a:gs pos="70000">
                <a:srgbClr val="0C9B2E"/>
              </a:gs>
            </a:gsLst>
            <a:lin ang="108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22"/>
            <a:r>
              <a:rPr lang="en-US" sz="1333" kern="0" dirty="0">
                <a:solidFill>
                  <a:schemeClr val="tx1"/>
                </a:solidFill>
                <a:latin typeface="Arial"/>
                <a:sym typeface="Arial"/>
              </a:rPr>
              <a:t>Test       Development    	 			     Production			</a:t>
            </a:r>
          </a:p>
        </p:txBody>
      </p:sp>
      <p:sp>
        <p:nvSpPr>
          <p:cNvPr id="19" name="Rounded Rectangle 18"/>
          <p:cNvSpPr/>
          <p:nvPr/>
        </p:nvSpPr>
        <p:spPr>
          <a:xfrm>
            <a:off x="1448945" y="5409832"/>
            <a:ext cx="10438812" cy="314703"/>
          </a:xfrm>
          <a:prstGeom prst="roundRect">
            <a:avLst/>
          </a:prstGeom>
          <a:gradFill flip="none" rotWithShape="1">
            <a:gsLst>
              <a:gs pos="0">
                <a:srgbClr val="FF0000"/>
              </a:gs>
              <a:gs pos="36000">
                <a:srgbClr val="FFFF00"/>
              </a:gs>
              <a:gs pos="79000">
                <a:srgbClr val="0C9B2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22"/>
            <a:r>
              <a:rPr lang="en-US" sz="1333" kern="0" dirty="0">
                <a:solidFill>
                  <a:srgbClr val="FFFFFF"/>
                </a:solidFill>
                <a:latin typeface="Arial"/>
                <a:sym typeface="Arial"/>
              </a:rPr>
              <a:t>Public/Internet		Partners	Internal Only			Restricted		</a:t>
            </a:r>
          </a:p>
        </p:txBody>
      </p:sp>
      <p:sp>
        <p:nvSpPr>
          <p:cNvPr id="2" name="Title 1"/>
          <p:cNvSpPr>
            <a:spLocks noGrp="1"/>
          </p:cNvSpPr>
          <p:nvPr>
            <p:ph type="title"/>
          </p:nvPr>
        </p:nvSpPr>
        <p:spPr>
          <a:xfrm>
            <a:off x="393635" y="180804"/>
            <a:ext cx="10940405" cy="727655"/>
          </a:xfrm>
        </p:spPr>
        <p:txBody>
          <a:bodyPr/>
          <a:lstStyle/>
          <a:p>
            <a:r>
              <a:rPr lang="en-US" dirty="0">
                <a:solidFill>
                  <a:schemeClr val="tx1"/>
                </a:solidFill>
              </a:rPr>
              <a:t>Application Prioritization Criteria</a:t>
            </a:r>
            <a:endParaRPr lang="en-US" sz="1867" dirty="0"/>
          </a:p>
        </p:txBody>
      </p:sp>
      <p:sp>
        <p:nvSpPr>
          <p:cNvPr id="5" name="TextBox 4"/>
          <p:cNvSpPr txBox="1"/>
          <p:nvPr/>
        </p:nvSpPr>
        <p:spPr>
          <a:xfrm>
            <a:off x="407345" y="5375194"/>
            <a:ext cx="627095" cy="256545"/>
          </a:xfrm>
          <a:prstGeom prst="rect">
            <a:avLst/>
          </a:prstGeom>
          <a:noFill/>
        </p:spPr>
        <p:txBody>
          <a:bodyPr wrap="none" rtlCol="0">
            <a:spAutoFit/>
          </a:bodyPr>
          <a:lstStyle/>
          <a:p>
            <a:pPr defTabSz="1219122"/>
            <a:r>
              <a:rPr lang="en-US" sz="1067" kern="0" dirty="0">
                <a:latin typeface="Arial"/>
                <a:cs typeface="Arial"/>
                <a:sym typeface="Arial"/>
              </a:rPr>
              <a:t>Access</a:t>
            </a:r>
          </a:p>
        </p:txBody>
      </p:sp>
      <p:sp>
        <p:nvSpPr>
          <p:cNvPr id="13" name="TextBox 12"/>
          <p:cNvSpPr txBox="1"/>
          <p:nvPr/>
        </p:nvSpPr>
        <p:spPr>
          <a:xfrm>
            <a:off x="405541" y="1327680"/>
            <a:ext cx="909516" cy="256545"/>
          </a:xfrm>
          <a:prstGeom prst="rect">
            <a:avLst/>
          </a:prstGeom>
          <a:noFill/>
        </p:spPr>
        <p:txBody>
          <a:bodyPr wrap="square" rtlCol="0">
            <a:spAutoFit/>
          </a:bodyPr>
          <a:lstStyle/>
          <a:p>
            <a:pPr defTabSz="1219122"/>
            <a:r>
              <a:rPr lang="en-US" sz="1067" kern="0" dirty="0">
                <a:latin typeface="Arial"/>
                <a:cs typeface="Arial"/>
                <a:sym typeface="Arial"/>
              </a:rPr>
              <a:t>Risk</a:t>
            </a:r>
          </a:p>
        </p:txBody>
      </p:sp>
      <p:sp>
        <p:nvSpPr>
          <p:cNvPr id="21" name="TextBox 20"/>
          <p:cNvSpPr txBox="1"/>
          <p:nvPr/>
        </p:nvSpPr>
        <p:spPr>
          <a:xfrm>
            <a:off x="1709368" y="1935272"/>
            <a:ext cx="777777" cy="256545"/>
          </a:xfrm>
          <a:prstGeom prst="rect">
            <a:avLst/>
          </a:prstGeom>
          <a:noFill/>
        </p:spPr>
        <p:txBody>
          <a:bodyPr wrap="none" rtlCol="0">
            <a:spAutoFit/>
          </a:bodyPr>
          <a:lstStyle/>
          <a:p>
            <a:pPr defTabSz="1219122"/>
            <a:r>
              <a:rPr lang="en-US" sz="1067" kern="0" dirty="0">
                <a:solidFill>
                  <a:srgbClr val="FFFFFF"/>
                </a:solidFill>
                <a:latin typeface="Arial"/>
                <a:cs typeface="Arial"/>
                <a:sym typeface="Arial"/>
              </a:rPr>
              <a:t>Test Data</a:t>
            </a:r>
          </a:p>
        </p:txBody>
      </p:sp>
      <p:sp>
        <p:nvSpPr>
          <p:cNvPr id="30" name="TextBox 29"/>
          <p:cNvSpPr txBox="1"/>
          <p:nvPr/>
        </p:nvSpPr>
        <p:spPr>
          <a:xfrm>
            <a:off x="410138" y="5934904"/>
            <a:ext cx="949299" cy="256545"/>
          </a:xfrm>
          <a:prstGeom prst="rect">
            <a:avLst/>
          </a:prstGeom>
          <a:noFill/>
        </p:spPr>
        <p:txBody>
          <a:bodyPr wrap="none" rtlCol="0">
            <a:spAutoFit/>
          </a:bodyPr>
          <a:lstStyle/>
          <a:p>
            <a:pPr defTabSz="1219122"/>
            <a:r>
              <a:rPr lang="en-US" sz="1067" kern="0" dirty="0">
                <a:latin typeface="Arial"/>
                <a:cs typeface="Arial"/>
                <a:sym typeface="Arial"/>
              </a:rPr>
              <a:t>Environment</a:t>
            </a:r>
          </a:p>
        </p:txBody>
      </p:sp>
      <p:sp>
        <p:nvSpPr>
          <p:cNvPr id="89" name="Rounded Rectangle 88"/>
          <p:cNvSpPr/>
          <p:nvPr/>
        </p:nvSpPr>
        <p:spPr>
          <a:xfrm>
            <a:off x="1480766" y="1308830"/>
            <a:ext cx="10438812" cy="314703"/>
          </a:xfrm>
          <a:prstGeom prst="roundRect">
            <a:avLst/>
          </a:prstGeom>
          <a:gradFill flip="none" rotWithShape="1">
            <a:gsLst>
              <a:gs pos="0">
                <a:srgbClr val="C00000"/>
              </a:gs>
              <a:gs pos="59000">
                <a:srgbClr val="FFFF00"/>
              </a:gs>
              <a:gs pos="71000">
                <a:srgbClr val="0C9B2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22"/>
            <a:r>
              <a:rPr lang="en-US" sz="1333" kern="0" dirty="0">
                <a:solidFill>
                  <a:srgbClr val="FFFFFF"/>
                </a:solidFill>
                <a:latin typeface="Arial"/>
                <a:sym typeface="Arial"/>
              </a:rPr>
              <a:t>Low Business Impact/Cloud Mitigates Risks				                        High Business Impact</a:t>
            </a:r>
          </a:p>
        </p:txBody>
      </p:sp>
      <p:sp>
        <p:nvSpPr>
          <p:cNvPr id="93" name="Rounded Rectangle 92"/>
          <p:cNvSpPr/>
          <p:nvPr/>
        </p:nvSpPr>
        <p:spPr>
          <a:xfrm>
            <a:off x="1448944" y="4792406"/>
            <a:ext cx="10449227" cy="314703"/>
          </a:xfrm>
          <a:prstGeom prst="roundRect">
            <a:avLst/>
          </a:prstGeom>
          <a:gradFill flip="none" rotWithShape="1">
            <a:gsLst>
              <a:gs pos="0">
                <a:srgbClr val="FF0000"/>
              </a:gs>
              <a:gs pos="40000">
                <a:srgbClr val="FFFF00"/>
              </a:gs>
              <a:gs pos="49000">
                <a:srgbClr val="0C9B2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22"/>
            <a:r>
              <a:rPr lang="en-US" sz="1333" kern="0" dirty="0">
                <a:solidFill>
                  <a:srgbClr val="FFFFFF"/>
                </a:solidFill>
                <a:latin typeface="Arial"/>
                <a:sym typeface="Arial"/>
              </a:rPr>
              <a:t>Unregulated		Minor Compliance		    Heavily Regulated		       </a:t>
            </a:r>
          </a:p>
        </p:txBody>
      </p:sp>
      <p:sp>
        <p:nvSpPr>
          <p:cNvPr id="95" name="TextBox 94"/>
          <p:cNvSpPr txBox="1"/>
          <p:nvPr/>
        </p:nvSpPr>
        <p:spPr>
          <a:xfrm>
            <a:off x="419284" y="4778551"/>
            <a:ext cx="843501" cy="256545"/>
          </a:xfrm>
          <a:prstGeom prst="rect">
            <a:avLst/>
          </a:prstGeom>
          <a:noFill/>
        </p:spPr>
        <p:txBody>
          <a:bodyPr wrap="none" rtlCol="0">
            <a:spAutoFit/>
          </a:bodyPr>
          <a:lstStyle/>
          <a:p>
            <a:pPr defTabSz="1219122"/>
            <a:r>
              <a:rPr lang="en-US" sz="1067" kern="0" dirty="0">
                <a:latin typeface="Arial"/>
                <a:cs typeface="Arial"/>
                <a:sym typeface="Arial"/>
              </a:rPr>
              <a:t>Regulatory</a:t>
            </a:r>
          </a:p>
        </p:txBody>
      </p:sp>
      <p:sp>
        <p:nvSpPr>
          <p:cNvPr id="25" name="TextBox 24"/>
          <p:cNvSpPr txBox="1"/>
          <p:nvPr/>
        </p:nvSpPr>
        <p:spPr>
          <a:xfrm>
            <a:off x="900408" y="3657720"/>
            <a:ext cx="184731" cy="338554"/>
          </a:xfrm>
          <a:prstGeom prst="rect">
            <a:avLst/>
          </a:prstGeom>
          <a:noFill/>
        </p:spPr>
        <p:txBody>
          <a:bodyPr wrap="none" rtlCol="0">
            <a:spAutoFit/>
          </a:bodyPr>
          <a:lstStyle/>
          <a:p>
            <a:pPr defTabSz="1219122"/>
            <a:endParaRPr lang="en-US" sz="1600" kern="0" dirty="0">
              <a:solidFill>
                <a:srgbClr val="000000"/>
              </a:solidFill>
              <a:latin typeface="Arial"/>
              <a:cs typeface="Arial"/>
              <a:sym typeface="Arial"/>
            </a:endParaRPr>
          </a:p>
        </p:txBody>
      </p:sp>
      <p:sp>
        <p:nvSpPr>
          <p:cNvPr id="96" name="TextBox 95"/>
          <p:cNvSpPr txBox="1"/>
          <p:nvPr/>
        </p:nvSpPr>
        <p:spPr>
          <a:xfrm>
            <a:off x="419283" y="3654325"/>
            <a:ext cx="526106" cy="256545"/>
          </a:xfrm>
          <a:prstGeom prst="rect">
            <a:avLst/>
          </a:prstGeom>
          <a:noFill/>
        </p:spPr>
        <p:txBody>
          <a:bodyPr wrap="none" rtlCol="0">
            <a:spAutoFit/>
          </a:bodyPr>
          <a:lstStyle/>
          <a:p>
            <a:pPr defTabSz="1219122"/>
            <a:r>
              <a:rPr lang="en-US" sz="1067" kern="0" dirty="0">
                <a:latin typeface="Arial"/>
                <a:cs typeface="Arial"/>
                <a:sym typeface="Arial"/>
              </a:rPr>
              <a:t>Scale</a:t>
            </a:r>
          </a:p>
        </p:txBody>
      </p:sp>
      <p:sp>
        <p:nvSpPr>
          <p:cNvPr id="97" name="Rounded Rectangle 96"/>
          <p:cNvSpPr/>
          <p:nvPr/>
        </p:nvSpPr>
        <p:spPr>
          <a:xfrm>
            <a:off x="1466626" y="3635204"/>
            <a:ext cx="10438812" cy="314703"/>
          </a:xfrm>
          <a:prstGeom prst="roundRect">
            <a:avLst/>
          </a:prstGeom>
          <a:gradFill flip="none" rotWithShape="1">
            <a:gsLst>
              <a:gs pos="83000">
                <a:srgbClr val="FF0000"/>
              </a:gs>
              <a:gs pos="51000">
                <a:srgbClr val="FFFF00"/>
              </a:gs>
              <a:gs pos="800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22"/>
            <a:r>
              <a:rPr lang="en-US" sz="1333" kern="0" dirty="0">
                <a:solidFill>
                  <a:srgbClr val="FFFFFF"/>
                </a:solidFill>
                <a:latin typeface="Arial"/>
                <a:sym typeface="Arial"/>
              </a:rPr>
              <a:t>Variable/Growing Rapidly						 Static/Low Utilization</a:t>
            </a:r>
          </a:p>
        </p:txBody>
      </p:sp>
      <p:sp>
        <p:nvSpPr>
          <p:cNvPr id="56" name="TextBox 55"/>
          <p:cNvSpPr txBox="1"/>
          <p:nvPr/>
        </p:nvSpPr>
        <p:spPr>
          <a:xfrm>
            <a:off x="1445239" y="925659"/>
            <a:ext cx="10469132" cy="338554"/>
          </a:xfrm>
          <a:prstGeom prst="rect">
            <a:avLst/>
          </a:prstGeom>
          <a:noFill/>
        </p:spPr>
        <p:txBody>
          <a:bodyPr wrap="square" rtlCol="0">
            <a:spAutoFit/>
          </a:bodyPr>
          <a:lstStyle/>
          <a:p>
            <a:pPr defTabSz="1219122"/>
            <a:r>
              <a:rPr lang="en-US" sz="1600" kern="0" dirty="0">
                <a:latin typeface="Arial"/>
                <a:cs typeface="Arial"/>
                <a:sym typeface="Arial"/>
              </a:rPr>
              <a:t>High Priority						                                Low Priority</a:t>
            </a:r>
          </a:p>
        </p:txBody>
      </p:sp>
      <p:sp>
        <p:nvSpPr>
          <p:cNvPr id="26" name="TextBox 25">
            <a:extLst>
              <a:ext uri="{FF2B5EF4-FFF2-40B4-BE49-F238E27FC236}">
                <a16:creationId xmlns:a16="http://schemas.microsoft.com/office/drawing/2014/main" id="{F3556B73-FBF3-CE46-9E75-D2B0F725DD6D}"/>
              </a:ext>
            </a:extLst>
          </p:cNvPr>
          <p:cNvSpPr txBox="1"/>
          <p:nvPr/>
        </p:nvSpPr>
        <p:spPr>
          <a:xfrm>
            <a:off x="440691" y="2451325"/>
            <a:ext cx="1067921" cy="420756"/>
          </a:xfrm>
          <a:prstGeom prst="rect">
            <a:avLst/>
          </a:prstGeom>
          <a:noFill/>
        </p:spPr>
        <p:txBody>
          <a:bodyPr wrap="none" rtlCol="0">
            <a:spAutoFit/>
          </a:bodyPr>
          <a:lstStyle/>
          <a:p>
            <a:pPr defTabSz="1219122"/>
            <a:r>
              <a:rPr lang="en-US" sz="1067" kern="0" dirty="0">
                <a:latin typeface="Arial"/>
                <a:cs typeface="Arial"/>
                <a:sym typeface="Arial"/>
              </a:rPr>
              <a:t>Cost Savings/ </a:t>
            </a:r>
          </a:p>
          <a:p>
            <a:pPr defTabSz="1219122"/>
            <a:r>
              <a:rPr lang="en-US" sz="1067" kern="0" dirty="0">
                <a:latin typeface="Arial"/>
                <a:cs typeface="Arial"/>
                <a:sym typeface="Arial"/>
              </a:rPr>
              <a:t>ROI</a:t>
            </a:r>
          </a:p>
        </p:txBody>
      </p:sp>
      <p:sp>
        <p:nvSpPr>
          <p:cNvPr id="27" name="Rounded Rectangle 26">
            <a:extLst>
              <a:ext uri="{FF2B5EF4-FFF2-40B4-BE49-F238E27FC236}">
                <a16:creationId xmlns:a16="http://schemas.microsoft.com/office/drawing/2014/main" id="{5A26C1A0-CDCD-FD40-B49A-48B4BE7D8EC4}"/>
              </a:ext>
            </a:extLst>
          </p:cNvPr>
          <p:cNvSpPr/>
          <p:nvPr/>
        </p:nvSpPr>
        <p:spPr>
          <a:xfrm>
            <a:off x="1475559" y="2482156"/>
            <a:ext cx="10438812" cy="314703"/>
          </a:xfrm>
          <a:prstGeom prst="roundRect">
            <a:avLst/>
          </a:prstGeom>
          <a:gradFill flip="none" rotWithShape="1">
            <a:gsLst>
              <a:gs pos="90000">
                <a:srgbClr val="FF0000"/>
              </a:gs>
              <a:gs pos="70000">
                <a:srgbClr val="FFFF00"/>
              </a:gs>
              <a:gs pos="1400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22"/>
            <a:r>
              <a:rPr lang="en-US" sz="1333" kern="0" dirty="0">
                <a:solidFill>
                  <a:srgbClr val="FFFFFF"/>
                </a:solidFill>
                <a:latin typeface="Arial"/>
                <a:sym typeface="Arial"/>
              </a:rPr>
              <a:t>Migration Cost Recovered Rapidly				               Value Not Quickly Realized</a:t>
            </a:r>
          </a:p>
        </p:txBody>
      </p:sp>
      <p:sp>
        <p:nvSpPr>
          <p:cNvPr id="28" name="TextBox 27">
            <a:extLst>
              <a:ext uri="{FF2B5EF4-FFF2-40B4-BE49-F238E27FC236}">
                <a16:creationId xmlns:a16="http://schemas.microsoft.com/office/drawing/2014/main" id="{ADFE75CB-DA94-7A42-9A83-F2FDA248B20D}"/>
              </a:ext>
            </a:extLst>
          </p:cNvPr>
          <p:cNvSpPr txBox="1"/>
          <p:nvPr/>
        </p:nvSpPr>
        <p:spPr>
          <a:xfrm>
            <a:off x="401973" y="3078749"/>
            <a:ext cx="861133" cy="256545"/>
          </a:xfrm>
          <a:prstGeom prst="rect">
            <a:avLst/>
          </a:prstGeom>
          <a:noFill/>
        </p:spPr>
        <p:txBody>
          <a:bodyPr wrap="none" rtlCol="0">
            <a:spAutoFit/>
          </a:bodyPr>
          <a:lstStyle/>
          <a:p>
            <a:pPr defTabSz="1219122"/>
            <a:r>
              <a:rPr lang="en-US" sz="1067" kern="0" dirty="0">
                <a:latin typeface="Arial"/>
                <a:cs typeface="Arial"/>
                <a:sym typeface="Arial"/>
              </a:rPr>
              <a:t>Complexity</a:t>
            </a:r>
          </a:p>
        </p:txBody>
      </p:sp>
      <p:sp>
        <p:nvSpPr>
          <p:cNvPr id="29" name="Rounded Rectangle 28">
            <a:extLst>
              <a:ext uri="{FF2B5EF4-FFF2-40B4-BE49-F238E27FC236}">
                <a16:creationId xmlns:a16="http://schemas.microsoft.com/office/drawing/2014/main" id="{063B8537-3A87-884A-87A1-7BA6D6FCBDA7}"/>
              </a:ext>
            </a:extLst>
          </p:cNvPr>
          <p:cNvSpPr/>
          <p:nvPr/>
        </p:nvSpPr>
        <p:spPr>
          <a:xfrm>
            <a:off x="1475559" y="3059899"/>
            <a:ext cx="10438812" cy="314703"/>
          </a:xfrm>
          <a:prstGeom prst="roundRect">
            <a:avLst/>
          </a:prstGeom>
          <a:gradFill flip="none" rotWithShape="1">
            <a:gsLst>
              <a:gs pos="100000">
                <a:srgbClr val="FF0000"/>
              </a:gs>
              <a:gs pos="34000">
                <a:srgbClr val="FFFF00"/>
              </a:gs>
              <a:gs pos="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219122"/>
            <a:r>
              <a:rPr lang="en-US" sz="1333" kern="0" dirty="0">
                <a:solidFill>
                  <a:srgbClr val="FFFFFF"/>
                </a:solidFill>
                <a:latin typeface="Arial"/>
                <a:sym typeface="Arial"/>
              </a:rPr>
              <a:t>Trivial to migrate                                                                           Detailed plans/Orchestration Required                         Heavy dependent</a:t>
            </a:r>
          </a:p>
        </p:txBody>
      </p:sp>
      <p:sp>
        <p:nvSpPr>
          <p:cNvPr id="31" name="TextBox 30">
            <a:extLst>
              <a:ext uri="{FF2B5EF4-FFF2-40B4-BE49-F238E27FC236}">
                <a16:creationId xmlns:a16="http://schemas.microsoft.com/office/drawing/2014/main" id="{781B0E46-7259-8C40-85E1-016829669204}"/>
              </a:ext>
            </a:extLst>
          </p:cNvPr>
          <p:cNvSpPr txBox="1"/>
          <p:nvPr/>
        </p:nvSpPr>
        <p:spPr>
          <a:xfrm>
            <a:off x="401973" y="1838295"/>
            <a:ext cx="1360229" cy="420756"/>
          </a:xfrm>
          <a:prstGeom prst="rect">
            <a:avLst/>
          </a:prstGeom>
          <a:noFill/>
        </p:spPr>
        <p:txBody>
          <a:bodyPr wrap="square" rtlCol="0">
            <a:spAutoFit/>
          </a:bodyPr>
          <a:lstStyle/>
          <a:p>
            <a:pPr defTabSz="1219122"/>
            <a:r>
              <a:rPr lang="en-US" sz="1067" kern="0" dirty="0">
                <a:latin typeface="Arial"/>
                <a:cs typeface="Arial"/>
                <a:sym typeface="Arial"/>
              </a:rPr>
              <a:t>Change Effort</a:t>
            </a:r>
          </a:p>
          <a:p>
            <a:pPr defTabSz="1219122"/>
            <a:r>
              <a:rPr lang="en-US" sz="1067" kern="0" dirty="0">
                <a:latin typeface="Arial"/>
                <a:cs typeface="Arial"/>
                <a:sym typeface="Arial"/>
              </a:rPr>
              <a:t>Required</a:t>
            </a:r>
          </a:p>
        </p:txBody>
      </p:sp>
      <p:sp>
        <p:nvSpPr>
          <p:cNvPr id="34" name="Rounded Rectangle 33">
            <a:extLst>
              <a:ext uri="{FF2B5EF4-FFF2-40B4-BE49-F238E27FC236}">
                <a16:creationId xmlns:a16="http://schemas.microsoft.com/office/drawing/2014/main" id="{D278C55B-0184-4F4F-92F1-403E5AF5C76E}"/>
              </a:ext>
            </a:extLst>
          </p:cNvPr>
          <p:cNvSpPr/>
          <p:nvPr/>
        </p:nvSpPr>
        <p:spPr>
          <a:xfrm>
            <a:off x="1483576" y="1896916"/>
            <a:ext cx="10438812" cy="314703"/>
          </a:xfrm>
          <a:prstGeom prst="roundRect">
            <a:avLst/>
          </a:prstGeom>
          <a:gradFill flip="none" rotWithShape="1">
            <a:gsLst>
              <a:gs pos="100000">
                <a:srgbClr val="FF0000"/>
              </a:gs>
              <a:gs pos="60000">
                <a:srgbClr val="FFFF00"/>
              </a:gs>
              <a:gs pos="4200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22"/>
            <a:r>
              <a:rPr lang="en-US" sz="1333" kern="0" dirty="0">
                <a:solidFill>
                  <a:srgbClr val="FFFFFF"/>
                </a:solidFill>
                <a:latin typeface="Arial"/>
                <a:sym typeface="Arial"/>
              </a:rPr>
              <a:t>Current Platforms/Minor Transformation			                 Outdated Platforms/Major Transformation</a:t>
            </a:r>
          </a:p>
        </p:txBody>
      </p:sp>
      <p:sp>
        <p:nvSpPr>
          <p:cNvPr id="35" name="TextBox 34">
            <a:extLst>
              <a:ext uri="{FF2B5EF4-FFF2-40B4-BE49-F238E27FC236}">
                <a16:creationId xmlns:a16="http://schemas.microsoft.com/office/drawing/2014/main" id="{F228740F-377F-EA4B-9E20-022B404B85C7}"/>
              </a:ext>
            </a:extLst>
          </p:cNvPr>
          <p:cNvSpPr txBox="1"/>
          <p:nvPr/>
        </p:nvSpPr>
        <p:spPr>
          <a:xfrm>
            <a:off x="419284" y="4195604"/>
            <a:ext cx="550151" cy="256545"/>
          </a:xfrm>
          <a:prstGeom prst="rect">
            <a:avLst/>
          </a:prstGeom>
          <a:noFill/>
        </p:spPr>
        <p:txBody>
          <a:bodyPr wrap="none" rtlCol="0">
            <a:spAutoFit/>
          </a:bodyPr>
          <a:lstStyle/>
          <a:p>
            <a:pPr defTabSz="1219122"/>
            <a:r>
              <a:rPr lang="en-US" sz="1067" kern="0" dirty="0">
                <a:latin typeface="Arial"/>
                <a:cs typeface="Arial"/>
                <a:sym typeface="Arial"/>
              </a:rPr>
              <a:t>Agility</a:t>
            </a:r>
          </a:p>
        </p:txBody>
      </p:sp>
      <p:sp>
        <p:nvSpPr>
          <p:cNvPr id="36" name="Rounded Rectangle 35">
            <a:extLst>
              <a:ext uri="{FF2B5EF4-FFF2-40B4-BE49-F238E27FC236}">
                <a16:creationId xmlns:a16="http://schemas.microsoft.com/office/drawing/2014/main" id="{B2161CF2-60A0-F049-AE7D-730FE1CACE38}"/>
              </a:ext>
            </a:extLst>
          </p:cNvPr>
          <p:cNvSpPr/>
          <p:nvPr/>
        </p:nvSpPr>
        <p:spPr>
          <a:xfrm>
            <a:off x="1466626" y="4193850"/>
            <a:ext cx="10438812" cy="314703"/>
          </a:xfrm>
          <a:prstGeom prst="roundRect">
            <a:avLst/>
          </a:prstGeom>
          <a:gradFill flip="none" rotWithShape="1">
            <a:gsLst>
              <a:gs pos="94000">
                <a:srgbClr val="FF0000"/>
              </a:gs>
              <a:gs pos="78000">
                <a:srgbClr val="FFFF00"/>
              </a:gs>
              <a:gs pos="0">
                <a:srgbClr val="0C9B2E"/>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122"/>
            <a:r>
              <a:rPr lang="en-US" sz="1333" kern="0" dirty="0">
                <a:solidFill>
                  <a:srgbClr val="FFFFFF"/>
                </a:solidFill>
                <a:latin typeface="Arial"/>
                <a:sym typeface="Arial"/>
              </a:rPr>
              <a:t>Active/Heavy Development						     Stagnant/Retiring</a:t>
            </a:r>
          </a:p>
        </p:txBody>
      </p:sp>
      <p:pic>
        <p:nvPicPr>
          <p:cNvPr id="24" name="Picture 23">
            <a:extLst>
              <a:ext uri="{FF2B5EF4-FFF2-40B4-BE49-F238E27FC236}">
                <a16:creationId xmlns:a16="http://schemas.microsoft.com/office/drawing/2014/main" id="{7F877B40-E343-834B-8A3F-47509B9E7C90}"/>
              </a:ext>
            </a:extLst>
          </p:cNvPr>
          <p:cNvPicPr>
            <a:picLocks noChangeAspect="1"/>
          </p:cNvPicPr>
          <p:nvPr/>
        </p:nvPicPr>
        <p:blipFill rotWithShape="1">
          <a:blip r:embed="rId3"/>
          <a:srcRect l="11024" r="14231"/>
          <a:stretch/>
        </p:blipFill>
        <p:spPr>
          <a:xfrm>
            <a:off x="11378427" y="5676"/>
            <a:ext cx="805220" cy="746760"/>
          </a:xfrm>
          <a:prstGeom prst="rect">
            <a:avLst/>
          </a:prstGeom>
        </p:spPr>
      </p:pic>
    </p:spTree>
    <p:extLst>
      <p:ext uri="{BB962C8B-B14F-4D97-AF65-F5344CB8AC3E}">
        <p14:creationId xmlns:p14="http://schemas.microsoft.com/office/powerpoint/2010/main" val="413023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97F0-FFD7-1747-A006-FBD87B9E58CB}"/>
              </a:ext>
            </a:extLst>
          </p:cNvPr>
          <p:cNvSpPr>
            <a:spLocks noGrp="1"/>
          </p:cNvSpPr>
          <p:nvPr>
            <p:ph type="title"/>
          </p:nvPr>
        </p:nvSpPr>
        <p:spPr/>
        <p:txBody>
          <a:bodyPr/>
          <a:lstStyle/>
          <a:p>
            <a:r>
              <a:rPr lang="en-US" dirty="0">
                <a:solidFill>
                  <a:schemeClr val="tx1"/>
                </a:solidFill>
              </a:rPr>
              <a:t>Dependency Groups and Wave Planning Considerations </a:t>
            </a:r>
          </a:p>
        </p:txBody>
      </p:sp>
      <p:sp>
        <p:nvSpPr>
          <p:cNvPr id="3" name="Content Placeholder 2">
            <a:extLst>
              <a:ext uri="{FF2B5EF4-FFF2-40B4-BE49-F238E27FC236}">
                <a16:creationId xmlns:a16="http://schemas.microsoft.com/office/drawing/2014/main" id="{1DCFE527-E3CB-3F4A-825A-8ACC3C32C9ED}"/>
              </a:ext>
            </a:extLst>
          </p:cNvPr>
          <p:cNvSpPr>
            <a:spLocks noGrp="1"/>
          </p:cNvSpPr>
          <p:nvPr>
            <p:ph idx="1"/>
          </p:nvPr>
        </p:nvSpPr>
        <p:spPr/>
        <p:txBody>
          <a:bodyPr>
            <a:normAutofit lnSpcReduction="10000"/>
          </a:bodyPr>
          <a:lstStyle/>
          <a:p>
            <a:pPr marL="457182" indent="-457182">
              <a:buFontTx/>
              <a:buChar char="-"/>
            </a:pPr>
            <a:r>
              <a:rPr lang="en-US" dirty="0">
                <a:solidFill>
                  <a:schemeClr val="tx1"/>
                </a:solidFill>
              </a:rPr>
              <a:t>Dependency Groups are an atomic unit and what </a:t>
            </a:r>
            <a:r>
              <a:rPr lang="en-US" u="sng" dirty="0">
                <a:solidFill>
                  <a:schemeClr val="tx1"/>
                </a:solidFill>
              </a:rPr>
              <a:t>MUST</a:t>
            </a:r>
            <a:r>
              <a:rPr lang="en-US" dirty="0">
                <a:solidFill>
                  <a:schemeClr val="tx1"/>
                </a:solidFill>
              </a:rPr>
              <a:t> move at the same time</a:t>
            </a:r>
          </a:p>
          <a:p>
            <a:pPr marL="457182" indent="-457182">
              <a:buFontTx/>
              <a:buChar char="-"/>
            </a:pPr>
            <a:r>
              <a:rPr lang="en-US" dirty="0">
                <a:solidFill>
                  <a:schemeClr val="tx1"/>
                </a:solidFill>
              </a:rPr>
              <a:t>Waves are what </a:t>
            </a:r>
            <a:r>
              <a:rPr lang="en-US" u="sng" dirty="0">
                <a:solidFill>
                  <a:schemeClr val="tx1"/>
                </a:solidFill>
              </a:rPr>
              <a:t>IS</a:t>
            </a:r>
            <a:r>
              <a:rPr lang="en-US" dirty="0">
                <a:solidFill>
                  <a:schemeClr val="tx1"/>
                </a:solidFill>
              </a:rPr>
              <a:t> moving over a period of time</a:t>
            </a:r>
          </a:p>
          <a:p>
            <a:pPr marL="457182" indent="-457182">
              <a:buFontTx/>
              <a:buChar char="-"/>
            </a:pPr>
            <a:r>
              <a:rPr lang="en-US" dirty="0">
                <a:solidFill>
                  <a:schemeClr val="tx1"/>
                </a:solidFill>
              </a:rPr>
              <a:t>Combine and schedule “groups” into waves</a:t>
            </a:r>
          </a:p>
          <a:p>
            <a:pPr marL="457182" indent="-457182">
              <a:buFontTx/>
              <a:buChar char="-"/>
            </a:pPr>
            <a:r>
              <a:rPr lang="en-US" dirty="0">
                <a:solidFill>
                  <a:schemeClr val="tx1"/>
                </a:solidFill>
              </a:rPr>
              <a:t>Waves consist of one or more Dependency Groups</a:t>
            </a:r>
          </a:p>
          <a:p>
            <a:pPr marL="457182" indent="-457182">
              <a:buFontTx/>
              <a:buChar char="-"/>
            </a:pPr>
            <a:r>
              <a:rPr lang="en-US" dirty="0">
                <a:solidFill>
                  <a:schemeClr val="tx1"/>
                </a:solidFill>
              </a:rPr>
              <a:t>Align Waves to Business Outcomes</a:t>
            </a:r>
          </a:p>
          <a:p>
            <a:pPr marL="457182" indent="-457182">
              <a:buFontTx/>
              <a:buChar char="-"/>
            </a:pPr>
            <a:r>
              <a:rPr lang="en-US" dirty="0">
                <a:solidFill>
                  <a:schemeClr val="tx1"/>
                </a:solidFill>
              </a:rPr>
              <a:t>A Wave can range from a few weeks to months</a:t>
            </a:r>
          </a:p>
          <a:p>
            <a:pPr marL="457182" indent="-457182">
              <a:buFontTx/>
              <a:buChar char="-"/>
            </a:pPr>
            <a:r>
              <a:rPr lang="en-US" dirty="0">
                <a:solidFill>
                  <a:schemeClr val="tx1"/>
                </a:solidFill>
              </a:rPr>
              <a:t>Smaller and frequent waves are preferable</a:t>
            </a:r>
          </a:p>
          <a:p>
            <a:pPr marL="457182" indent="-457182">
              <a:buFontTx/>
              <a:buChar char="-"/>
            </a:pPr>
            <a:r>
              <a:rPr lang="en-US" dirty="0">
                <a:solidFill>
                  <a:schemeClr val="tx1"/>
                </a:solidFill>
              </a:rPr>
              <a:t>Overlap Waves where possible to gain efficiencies</a:t>
            </a:r>
          </a:p>
          <a:p>
            <a:endParaRPr lang="en-US" dirty="0"/>
          </a:p>
        </p:txBody>
      </p:sp>
      <p:pic>
        <p:nvPicPr>
          <p:cNvPr id="4" name="Picture 3">
            <a:extLst>
              <a:ext uri="{FF2B5EF4-FFF2-40B4-BE49-F238E27FC236}">
                <a16:creationId xmlns:a16="http://schemas.microsoft.com/office/drawing/2014/main" id="{D6121D7C-6291-EB4E-BF27-6829845368B8}"/>
              </a:ext>
            </a:extLst>
          </p:cNvPr>
          <p:cNvPicPr>
            <a:picLocks noChangeAspect="1"/>
          </p:cNvPicPr>
          <p:nvPr/>
        </p:nvPicPr>
        <p:blipFill rotWithShape="1">
          <a:blip r:embed="rId3"/>
          <a:srcRect l="11024" r="14231"/>
          <a:stretch/>
        </p:blipFill>
        <p:spPr>
          <a:xfrm>
            <a:off x="11378427" y="5676"/>
            <a:ext cx="805220" cy="746760"/>
          </a:xfrm>
          <a:prstGeom prst="rect">
            <a:avLst/>
          </a:prstGeom>
        </p:spPr>
      </p:pic>
    </p:spTree>
    <p:extLst>
      <p:ext uri="{BB962C8B-B14F-4D97-AF65-F5344CB8AC3E}">
        <p14:creationId xmlns:p14="http://schemas.microsoft.com/office/powerpoint/2010/main" val="30315742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IFKXENZor0uMJqAFqVLYb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ixxzw4E5k6wfqbzyau9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8V7bf6Ep9kGs4A2oAXXcA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IFKXENZor0uMJqAFqVLYb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IFKXENZor0uMJqAFqVLYb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V7bf6Ep9kGs4A2oAXXcA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1389</Words>
  <Application>Microsoft Office PowerPoint</Application>
  <PresentationFormat>Widescreen</PresentationFormat>
  <Paragraphs>275</Paragraphs>
  <Slides>10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Amazon Ember</vt:lpstr>
      <vt:lpstr>Amazon Ember Heavy</vt:lpstr>
      <vt:lpstr>Amazon Ember Light</vt:lpstr>
      <vt:lpstr>Amazon Ember Regular</vt:lpstr>
      <vt:lpstr>Arial</vt:lpstr>
      <vt:lpstr>Calibri</vt:lpstr>
      <vt:lpstr>Calibri Light</vt:lpstr>
      <vt:lpstr>Segoe UI</vt:lpstr>
      <vt:lpstr>Office Theme</vt:lpstr>
      <vt:lpstr>PowerPoint Presentation</vt:lpstr>
      <vt:lpstr>Agenda</vt:lpstr>
      <vt:lpstr>Customer journey</vt:lpstr>
      <vt:lpstr>Portfolio Assessment Overview</vt:lpstr>
      <vt:lpstr>Portfolio Assessment Questions</vt:lpstr>
      <vt:lpstr>“The 7 Rs of migration” </vt:lpstr>
      <vt:lpstr>Cloud Migration Sample 7R Disposition Tree</vt:lpstr>
      <vt:lpstr>Application Prioritization Criteria</vt:lpstr>
      <vt:lpstr>Dependency Groups and Wave Planning Considerations </vt:lpstr>
      <vt:lpstr>Typical Activity Cadence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Vennelakanty, Kalyan</dc:creator>
  <cp:lastModifiedBy>Vennelakanty, Kalyan</cp:lastModifiedBy>
  <cp:revision>5</cp:revision>
  <dcterms:created xsi:type="dcterms:W3CDTF">2023-06-13T07:00:43Z</dcterms:created>
  <dcterms:modified xsi:type="dcterms:W3CDTF">2023-06-13T07:04:47Z</dcterms:modified>
</cp:coreProperties>
</file>